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5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6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8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6224" r:id="rId2"/>
    <p:sldMasterId id="2147489836" r:id="rId3"/>
    <p:sldMasterId id="2147489917" r:id="rId4"/>
    <p:sldMasterId id="2147489926" r:id="rId5"/>
    <p:sldMasterId id="2147489950" r:id="rId6"/>
    <p:sldMasterId id="2147489958" r:id="rId7"/>
    <p:sldMasterId id="2147489979" r:id="rId8"/>
    <p:sldMasterId id="2147489991" r:id="rId9"/>
  </p:sldMasterIdLst>
  <p:notesMasterIdLst>
    <p:notesMasterId r:id="rId66"/>
  </p:notesMasterIdLst>
  <p:sldIdLst>
    <p:sldId id="5881" r:id="rId10"/>
    <p:sldId id="8426" r:id="rId11"/>
    <p:sldId id="9222" r:id="rId12"/>
    <p:sldId id="9106" r:id="rId13"/>
    <p:sldId id="9239" r:id="rId14"/>
    <p:sldId id="8608" r:id="rId15"/>
    <p:sldId id="6524" r:id="rId16"/>
    <p:sldId id="988" r:id="rId17"/>
    <p:sldId id="9223" r:id="rId18"/>
    <p:sldId id="9211" r:id="rId19"/>
    <p:sldId id="6810" r:id="rId20"/>
    <p:sldId id="9007" r:id="rId21"/>
    <p:sldId id="8366" r:id="rId22"/>
    <p:sldId id="7295" r:id="rId23"/>
    <p:sldId id="9186" r:id="rId24"/>
    <p:sldId id="7204" r:id="rId25"/>
    <p:sldId id="2484" r:id="rId26"/>
    <p:sldId id="8986" r:id="rId27"/>
    <p:sldId id="9011" r:id="rId28"/>
    <p:sldId id="9118" r:id="rId29"/>
    <p:sldId id="9136" r:id="rId30"/>
    <p:sldId id="9190" r:id="rId31"/>
    <p:sldId id="5987" r:id="rId32"/>
    <p:sldId id="9224" r:id="rId33"/>
    <p:sldId id="9225" r:id="rId34"/>
    <p:sldId id="8231" r:id="rId35"/>
    <p:sldId id="9226" r:id="rId36"/>
    <p:sldId id="9227" r:id="rId37"/>
    <p:sldId id="9195" r:id="rId38"/>
    <p:sldId id="6394" r:id="rId39"/>
    <p:sldId id="1695" r:id="rId40"/>
    <p:sldId id="9228" r:id="rId41"/>
    <p:sldId id="9229" r:id="rId42"/>
    <p:sldId id="9230" r:id="rId43"/>
    <p:sldId id="9139" r:id="rId44"/>
    <p:sldId id="4590" r:id="rId45"/>
    <p:sldId id="1109" r:id="rId46"/>
    <p:sldId id="1390" r:id="rId47"/>
    <p:sldId id="2611" r:id="rId48"/>
    <p:sldId id="6307" r:id="rId49"/>
    <p:sldId id="6002" r:id="rId50"/>
    <p:sldId id="5206" r:id="rId51"/>
    <p:sldId id="8410" r:id="rId52"/>
    <p:sldId id="4576" r:id="rId53"/>
    <p:sldId id="762" r:id="rId54"/>
    <p:sldId id="9231" r:id="rId55"/>
    <p:sldId id="9099" r:id="rId56"/>
    <p:sldId id="4022" r:id="rId57"/>
    <p:sldId id="9068" r:id="rId58"/>
    <p:sldId id="9233" r:id="rId59"/>
    <p:sldId id="9232" r:id="rId60"/>
    <p:sldId id="8408" r:id="rId61"/>
    <p:sldId id="8805" r:id="rId62"/>
    <p:sldId id="9234" r:id="rId63"/>
    <p:sldId id="9238" r:id="rId64"/>
    <p:sldId id="9237" r:id="rId6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24ED205-5547-4FD7-A437-518E6F25DE05}">
          <p14:sldIdLst>
            <p14:sldId id="5881"/>
            <p14:sldId id="8426"/>
            <p14:sldId id="9222"/>
            <p14:sldId id="9106"/>
            <p14:sldId id="9239"/>
            <p14:sldId id="8608"/>
            <p14:sldId id="6524"/>
            <p14:sldId id="988"/>
            <p14:sldId id="9223"/>
            <p14:sldId id="9211"/>
            <p14:sldId id="6810"/>
            <p14:sldId id="9007"/>
            <p14:sldId id="8366"/>
            <p14:sldId id="7295"/>
            <p14:sldId id="9186"/>
            <p14:sldId id="7204"/>
            <p14:sldId id="2484"/>
            <p14:sldId id="8986"/>
            <p14:sldId id="9011"/>
            <p14:sldId id="9118"/>
            <p14:sldId id="9136"/>
            <p14:sldId id="9190"/>
            <p14:sldId id="5987"/>
            <p14:sldId id="9224"/>
            <p14:sldId id="9225"/>
            <p14:sldId id="8231"/>
            <p14:sldId id="9226"/>
            <p14:sldId id="9227"/>
            <p14:sldId id="9195"/>
            <p14:sldId id="6394"/>
            <p14:sldId id="1695"/>
            <p14:sldId id="9228"/>
            <p14:sldId id="9229"/>
            <p14:sldId id="9230"/>
            <p14:sldId id="9139"/>
            <p14:sldId id="4590"/>
            <p14:sldId id="1109"/>
            <p14:sldId id="1390"/>
            <p14:sldId id="2611"/>
            <p14:sldId id="6307"/>
            <p14:sldId id="6002"/>
            <p14:sldId id="5206"/>
            <p14:sldId id="8410"/>
            <p14:sldId id="4576"/>
            <p14:sldId id="762"/>
            <p14:sldId id="9231"/>
            <p14:sldId id="9099"/>
            <p14:sldId id="4022"/>
            <p14:sldId id="9068"/>
            <p14:sldId id="9233"/>
            <p14:sldId id="9232"/>
            <p14:sldId id="8408"/>
            <p14:sldId id="8805"/>
            <p14:sldId id="9234"/>
            <p14:sldId id="9238"/>
            <p14:sldId id="923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  <p:cmAuthor id="2" name="Elliot Eisenberg" initials="EE" lastIdx="2" clrIdx="1">
    <p:extLst>
      <p:ext uri="{19B8F6BF-5375-455C-9EA6-DF929625EA0E}">
        <p15:presenceInfo xmlns:p15="http://schemas.microsoft.com/office/powerpoint/2012/main" userId="Elliot Eisenberg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87854" autoAdjust="0"/>
  </p:normalViewPr>
  <p:slideViewPr>
    <p:cSldViewPr>
      <p:cViewPr varScale="1">
        <p:scale>
          <a:sx n="77" d="100"/>
          <a:sy n="77" d="100"/>
        </p:scale>
        <p:origin x="1324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7.xml"/><Relationship Id="rId21" Type="http://schemas.openxmlformats.org/officeDocument/2006/relationships/slide" Target="slides/slide12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63" Type="http://schemas.openxmlformats.org/officeDocument/2006/relationships/slide" Target="slides/slide54.xml"/><Relationship Id="rId68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71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53" Type="http://schemas.openxmlformats.org/officeDocument/2006/relationships/slide" Target="slides/slide44.xml"/><Relationship Id="rId58" Type="http://schemas.openxmlformats.org/officeDocument/2006/relationships/slide" Target="slides/slide49.xml"/><Relationship Id="rId66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2.xml"/><Relationship Id="rId19" Type="http://schemas.openxmlformats.org/officeDocument/2006/relationships/slide" Target="slides/slide10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slide" Target="slides/slide47.xml"/><Relationship Id="rId64" Type="http://schemas.openxmlformats.org/officeDocument/2006/relationships/slide" Target="slides/slide55.xml"/><Relationship Id="rId69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openxmlformats.org/officeDocument/2006/relationships/slide" Target="slides/slide50.xml"/><Relationship Id="rId67" Type="http://schemas.openxmlformats.org/officeDocument/2006/relationships/commentAuthors" Target="commentAuthors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slide" Target="slides/slide45.xml"/><Relationship Id="rId62" Type="http://schemas.openxmlformats.org/officeDocument/2006/relationships/slide" Target="slides/slide53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slide" Target="slides/slide48.xml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Relationship Id="rId60" Type="http://schemas.openxmlformats.org/officeDocument/2006/relationships/slide" Target="slides/slide51.xml"/><Relationship Id="rId65" Type="http://schemas.openxmlformats.org/officeDocument/2006/relationships/slide" Target="slides/slide56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9" Type="http://schemas.openxmlformats.org/officeDocument/2006/relationships/slide" Target="slides/slide30.xml"/><Relationship Id="rId34" Type="http://schemas.openxmlformats.org/officeDocument/2006/relationships/slide" Target="slides/slide25.xml"/><Relationship Id="rId50" Type="http://schemas.openxmlformats.org/officeDocument/2006/relationships/slide" Target="slides/slide41.xml"/><Relationship Id="rId55" Type="http://schemas.openxmlformats.org/officeDocument/2006/relationships/slide" Target="slides/slide4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0455949-331D-411C-95B3-6D9647573300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2001A9E1-1061-427C-B3BB-B7F9DE61AF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8902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olicyuncertainty.com/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E5E4EB-399D-E94D-AD9E-5EDCFF009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957879-3BF5-4671-870A-1E18244D6D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81100" y="698500"/>
            <a:ext cx="46482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5EF091-09FD-1A61-3EB0-83BBA1A543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Updated 7-7-25. Monthly data.  ALTSALES  (PERMANENT) TOTALSA = all car sales.</a:t>
            </a:r>
          </a:p>
          <a:p>
            <a:r>
              <a:rPr lang="en-US" dirty="0"/>
              <a:t>Comes out 1 or 2 days after carmakers report results. 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9720AD-47AD-F833-E9D5-32E09D27F49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B2562B-1A43-0B4E-A5E9-D9205E6918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37516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E3A760-AB45-3FBD-EE09-33CF84E50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25AC3C6A-248C-5BDB-C84C-4A1047E602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039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EFBAB1A-E271-8246-AFC4-71023921E302}" type="slidenum"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0393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B50145B2-F996-59AC-2E84-A21D31A3EF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8500"/>
            <a:ext cx="4648200" cy="3486150"/>
          </a:xfrm>
          <a:ln/>
        </p:spPr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D4EA835E-B0B5-6182-DA0C-EABA86CFB4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Updated 6-18-25. Weekly (MBA Refinance applications index)</a:t>
            </a:r>
          </a:p>
          <a:p>
            <a:r>
              <a:rPr lang="en-US" dirty="0"/>
              <a:t>Comment 4-9-25.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ＭＳ Ｐゴシック"/>
                <a:cs typeface="+mj-cs"/>
              </a:rPr>
              <a:t>Refi was $2.6 trillion in ‘21, $686 billion in ‘22, $219 billion in ‘23, maybe $491 billion in ‘24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625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8500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Updated 7-8-25. Monthly data. NONREVSL (PERMANENT)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03931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B2562B-1A43-0B4E-A5E9-D9205E6918AE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pPr marL="0" marR="0" lvl="0" indent="0" algn="r" defTabSz="90393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666747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8500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Updated 2/25/25. The WSJ (US Consumer spending) </a:t>
            </a:r>
          </a:p>
          <a:p>
            <a:r>
              <a:rPr lang="en-US" dirty="0"/>
              <a:t>https://www.wsj.com/economy/consumers/us-economy-strength-rich-spending-2c34a571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03931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B2562B-1A43-0B4E-A5E9-D9205E6918AE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0393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59209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8500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2520">
              <a:defRPr/>
            </a:pPr>
            <a:r>
              <a:rPr lang="en-US" dirty="0"/>
              <a:t>Updated 5-13-25. Quarterly data. NY Fed. </a:t>
            </a:r>
            <a:r>
              <a:rPr lang="en-US" b="0" dirty="0"/>
              <a:t>Quarterly Report on Household Debt and Credit August 2022 (Transition into Delinquency (30+) by loan type)</a:t>
            </a:r>
          </a:p>
          <a:p>
            <a:pPr marL="0" marR="0" lvl="0" indent="0" algn="l" defTabSz="92252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b="0" dirty="0"/>
              <a:t>https://www.newyorkfed.org/medialibrary/interactives/householdcredit/data/pdf/HHDC_2025Q1</a:t>
            </a:r>
          </a:p>
          <a:p>
            <a:pPr defTabSz="922520">
              <a:defRPr/>
            </a:pPr>
            <a:r>
              <a:rPr lang="en-US" b="1" dirty="0"/>
              <a:t>https://www.newyorkfed.org/microeconomics/hhdc.html</a:t>
            </a:r>
          </a:p>
          <a:p>
            <a:r>
              <a:rPr lang="en-US" dirty="0"/>
              <a:t>Transition into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B2562B-1A43-0B4E-A5E9-D9205E6918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581291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8500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Updated 7-17-25 ISRATIO, MNFCTRIRSA, WHLSLRIRSA, RETAILIRSA. Monthly data (PERMANENT)</a:t>
            </a:r>
          </a:p>
          <a:p>
            <a:r>
              <a:rPr lang="en-US" dirty="0"/>
              <a:t>Comment 7-17-25.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B2562B-1A43-0B4E-A5E9-D9205E6918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10748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8500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Updated 6-17-25 Monthly data. TCU (PERMANENT)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03931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B2562B-1A43-0B4E-A5E9-D9205E6918AE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0393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64270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BC4F3D-5829-4A51-EBF7-AF5DF1D20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2C8081-4EAC-ABB4-0502-7CF87A2578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81100" y="698500"/>
            <a:ext cx="46482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411648-450A-93FC-4A03-0D103DC32A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Updated 5-28-25. The Daily Shot NEWORDER (PERMANENT). (Real capex NEFA ELFA, signal insurance)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6828BF-DE4B-C9A9-5AB5-19676F805D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03931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B2562B-1A43-0B4E-A5E9-D9205E6918AE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0393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50309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Updated 11-10-24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B2562B-1A43-0B4E-A5E9-D9205E6918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41982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7208F7-FE5E-373B-E972-0D835A931D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>
            <a:extLst>
              <a:ext uri="{FF2B5EF4-FFF2-40B4-BE49-F238E27FC236}">
                <a16:creationId xmlns:a16="http://schemas.microsoft.com/office/drawing/2014/main" id="{5D30B74B-4FDB-128D-6714-3BA28B3920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28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FBAB1A-E271-8246-AFC4-71023921E302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pPr marL="0" marR="0" lvl="0" indent="0" algn="r" defTabSz="91428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ADA1AAF7-003F-7CD1-21BF-0569D76BF7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8500"/>
            <a:ext cx="4648200" cy="3486150"/>
          </a:xfrm>
          <a:ln/>
        </p:spPr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EC465002-8E39-D31D-45FA-BF4C5F293B7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Updated 6-6-25 The Daily Shot (average tariff, US average tariff rate, US effective tariff rate, US tariffs, Smoot-Hawley) </a:t>
            </a:r>
          </a:p>
        </p:txBody>
      </p:sp>
    </p:spTree>
    <p:extLst>
      <p:ext uri="{BB962C8B-B14F-4D97-AF65-F5344CB8AC3E}">
        <p14:creationId xmlns:p14="http://schemas.microsoft.com/office/powerpoint/2010/main" val="67507839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51C63-58F3-19C9-6CB5-F09C52014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7AE52E-945A-524B-9ED7-BABD444571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81100" y="698500"/>
            <a:ext cx="46482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BF79D7-D9D3-F3E0-AC95-947960148B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Updated 7-3-25. Monthly Data.  BOPTEXP, BOPGSTB, BOPTIMP. (PERMANENT) Looking at BOPGSTB alone is good too.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EB4B5F-CEA0-8E88-2F7E-F4A4DFF962B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8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B2562B-1A43-0B4E-A5E9-D9205E6918AE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pPr marL="0" marR="0" lvl="0" indent="0" algn="r" defTabSz="91428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185859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03931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FBAB1A-E271-8246-AFC4-71023921E302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0393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8875" y="692150"/>
            <a:ext cx="4600575" cy="3451225"/>
          </a:xfrm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Updated 6/23/25. NAR monthly data. EXHOSLUSM495S (PERMANENT). To get single-family data look at EXSFHSUSM495S.  (existing home sales)</a:t>
            </a:r>
          </a:p>
          <a:p>
            <a:r>
              <a:rPr lang="en-US" dirty="0"/>
              <a:t>Comment 10-19-23</a:t>
            </a:r>
          </a:p>
        </p:txBody>
      </p:sp>
    </p:spTree>
    <p:extLst>
      <p:ext uri="{BB962C8B-B14F-4D97-AF65-F5344CB8AC3E}">
        <p14:creationId xmlns:p14="http://schemas.microsoft.com/office/powerpoint/2010/main" val="4637528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8500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85">
              <a:defRPr/>
            </a:pPr>
            <a:r>
              <a:rPr lang="en-US" dirty="0"/>
              <a:t>Updated 5-12-25 Quarterly data  Clockwise from top left,</a:t>
            </a:r>
            <a:r>
              <a:rPr lang="en-US" b="1" dirty="0"/>
              <a:t> </a:t>
            </a:r>
            <a:r>
              <a:rPr lang="en-US" dirty="0"/>
              <a:t>DRSDCILM DRSDCIS, </a:t>
            </a:r>
            <a:r>
              <a:rPr lang="en-US" b="0" dirty="0"/>
              <a:t>DRTSCIS, </a:t>
            </a:r>
            <a:r>
              <a:rPr lang="en-US" dirty="0"/>
              <a:t>DRTSCILM (PERMANENT) (SLOOS, commercial and industrial loans, commercial &amp; industrial loans)</a:t>
            </a:r>
            <a:endParaRPr lang="en-US" b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04159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B2562B-1A43-0B4E-A5E9-D9205E6918AE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pPr marL="0" marR="0" lvl="0" indent="0" algn="r" defTabSz="904159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027926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8500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Updated 6-24-25.  The Daily shot M2REAL (Permanent)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B2562B-1A43-0B4E-A5E9-D9205E6918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532828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8500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Updated 7-17-25. Updated monthly. DGS1, DGS10 (PERMANENT)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285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B2562B-1A43-0B4E-A5E9-D9205E6918AE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4285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442252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FBAB1A-E271-8246-AFC4-71023921E302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8500"/>
            <a:ext cx="4648200" cy="3486150"/>
          </a:xfrm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Updated 7-17-25.  Daily data.  (Weekly) USEPUINDXD (PERMANENT) Baker, Bloom and Davis. </a:t>
            </a:r>
          </a:p>
          <a:p>
            <a:r>
              <a:rPr lang="en-US" dirty="0">
                <a:hlinkClick r:id="rId3"/>
              </a:rPr>
              <a:t>https://www.policyuncertainty.com/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6172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8500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Updated 6-27-25 </a:t>
            </a:r>
            <a:r>
              <a:rPr lang="en-US" b="0" i="0" dirty="0">
                <a:solidFill>
                  <a:srgbClr val="000000"/>
                </a:solidFill>
                <a:effectLst/>
                <a:latin typeface="Roboto" panose="02000000000000000000" pitchFamily="2" charset="0"/>
              </a:rPr>
              <a:t>UMCSENT </a:t>
            </a:r>
            <a:r>
              <a:rPr lang="en-US" dirty="0"/>
              <a:t>(PERMANET) (university of Michigan consumer sentiment, U of Mich, )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03931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B2562B-1A43-0B4E-A5E9-D9205E6918AE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03931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512586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97979-E896-DCD2-F433-CDDE33F1B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E3B989B-7136-3FFD-0A6B-565CAE2404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81100" y="698500"/>
            <a:ext cx="46482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628DBF-242E-DF4A-322D-DEFBF34626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Updated 6-24-25. The Daily Shot.  (conference board consumer confidence)</a:t>
            </a:r>
          </a:p>
          <a:p>
            <a:r>
              <a:rPr lang="en-US" dirty="0"/>
              <a:t>https://www.conference-board.org/topics/consumer-confidence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4F24B0-0A97-3CFB-26A4-B199F6E00C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B2562B-1A43-0B4E-A5E9-D9205E6918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6600754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8500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2520">
              <a:defRPr/>
            </a:pPr>
            <a:r>
              <a:rPr lang="en-US" dirty="0"/>
              <a:t>Updated 7-8-25. Monthly Data. https://www.nfib.com/surveys/small-business-economic-trends/ </a:t>
            </a:r>
          </a:p>
          <a:p>
            <a:pPr defTabSz="922520">
              <a:defRPr/>
            </a:pPr>
            <a:r>
              <a:rPr lang="en-US" dirty="0"/>
              <a:t>Comment 4-8-25.  NFIB </a:t>
            </a:r>
          </a:p>
          <a:p>
            <a:pPr defTabSz="922520">
              <a:defRPr/>
            </a:pPr>
            <a:r>
              <a:rPr lang="en-US" dirty="0"/>
              <a:t>January 2016 sample size n=10,799, responses = 1,438, 13% response rate.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04159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B2562B-1A43-0B4E-A5E9-D9205E6918AE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pPr marL="0" marR="0" lvl="0" indent="0" algn="r" defTabSz="904159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854453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8500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Updated 6-3-25. The Daily Shot</a:t>
            </a:r>
          </a:p>
          <a:p>
            <a:r>
              <a:rPr lang="en-US" dirty="0"/>
              <a:t>This index tends to look at larger multinationals and not small and mid-sized domestic firms.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B2562B-1A43-0B4E-A5E9-D9205E6918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8651812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8500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Updated 6-5-25. The Daily Shot (ISM services PMI)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04159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B2562B-1A43-0B4E-A5E9-D9205E6918AE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04159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743692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FBAB1A-E271-8246-AFC4-71023921E302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8500"/>
            <a:ext cx="4648200" cy="3486150"/>
          </a:xfrm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Updated 7-3-25. Monthly data. PAYEMS (PERMANENT) </a:t>
            </a:r>
          </a:p>
        </p:txBody>
      </p:sp>
    </p:spTree>
    <p:extLst>
      <p:ext uri="{BB962C8B-B14F-4D97-AF65-F5344CB8AC3E}">
        <p14:creationId xmlns:p14="http://schemas.microsoft.com/office/powerpoint/2010/main" val="13815046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FBAB1A-E271-8246-AFC4-71023921E302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8500"/>
            <a:ext cx="4648200" cy="3486150"/>
          </a:xfrm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Updated 6-24-25 </a:t>
            </a:r>
            <a:r>
              <a:rPr lang="en-US" dirty="0" err="1"/>
              <a:t>CalculatedRisk</a:t>
            </a:r>
            <a:r>
              <a:rPr lang="en-US" dirty="0"/>
              <a:t> Blog </a:t>
            </a:r>
          </a:p>
          <a:p>
            <a:r>
              <a:rPr lang="en-US" dirty="0"/>
              <a:t>https://calculatedrisk.substack.com/p/case-shiller-national-house-price-9e9</a:t>
            </a:r>
          </a:p>
        </p:txBody>
      </p:sp>
    </p:spTree>
    <p:extLst>
      <p:ext uri="{BB962C8B-B14F-4D97-AF65-F5344CB8AC3E}">
        <p14:creationId xmlns:p14="http://schemas.microsoft.com/office/powerpoint/2010/main" val="78180663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8500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Updated 7-3-25.  Monthly Data.  UNRATE (PERMANENT):  See Unemployment Rate: 16 to 24 years, and so on.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F604185-35B6-4E04-BE2E-E3007B4A93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6964645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8500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Updated 7-3-25.  Monthly data.  CIVPART (PERMANENT)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F604185-35B6-4E04-BE2E-E3007B4A93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629585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8500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Updated 7-3-25. LNS12032194 Monthly data. (PERMANENT)</a:t>
            </a:r>
          </a:p>
          <a:p>
            <a:r>
              <a:rPr lang="en-US" dirty="0"/>
              <a:t>Part-time for economic reasons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B2562B-1A43-0B4E-A5E9-D9205E6918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382225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8500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2520">
              <a:defRPr/>
            </a:pPr>
            <a:r>
              <a:rPr lang="en-US" dirty="0"/>
              <a:t>Updated 7-1-25. Monthly data. JTSQUR, JTSQUL (PERMANENT)  Job Openings and Labor Turnover Survey News Release (JOLTS)</a:t>
            </a:r>
          </a:p>
          <a:p>
            <a:pPr defTabSz="922520">
              <a:defRPr/>
            </a:pPr>
            <a:r>
              <a:rPr lang="en-US" b="0" dirty="0"/>
              <a:t>Job separation data.  Quits/job separations and layoffs/job separations are approaching 60% and 35% respectively; normal pre-recession levels. Comment 11-7-17.    </a:t>
            </a:r>
          </a:p>
          <a:p>
            <a:r>
              <a:rPr lang="en-US" dirty="0" err="1"/>
              <a:t>ccsa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04159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B2562B-1A43-0B4E-A5E9-D9205E6918AE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pPr marL="0" marR="0" lvl="0" indent="0" algn="r" defTabSz="904159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8964704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8500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Updated 7-3-25.  Monthly Data. </a:t>
            </a:r>
            <a:r>
              <a:rPr lang="en-US" b="0" i="0" dirty="0">
                <a:solidFill>
                  <a:srgbClr val="666666"/>
                </a:solidFill>
                <a:effectLst/>
                <a:latin typeface="Lucida Sans" panose="020B0602030504020204" pitchFamily="34" charset="0"/>
              </a:rPr>
              <a:t>LNS13026638</a:t>
            </a:r>
            <a:r>
              <a:rPr lang="en-US" dirty="0"/>
              <a:t> (PERMANENT)  (Permanent job losses)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F604185-35B6-4E04-BE2E-E3007B4A93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9277907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FBAB1A-E271-8246-AFC4-71023921E302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8500"/>
            <a:ext cx="4648200" cy="3486150"/>
          </a:xfrm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Updated 7-3-25. Monthly data. </a:t>
            </a:r>
            <a:r>
              <a:rPr lang="en-US" dirty="0">
                <a:effectLst/>
              </a:rPr>
              <a:t>CES0500000003 </a:t>
            </a:r>
            <a:r>
              <a:rPr lang="en-US" dirty="0"/>
              <a:t>(PERMANENT). (Can also look at Business Sector: Unit Labor Cost (ULCBS)) </a:t>
            </a:r>
          </a:p>
          <a:p>
            <a:r>
              <a:rPr lang="en-US" dirty="0"/>
              <a:t>See also FRB ATL Wage Tracker https://www.frbatlanta.org/chcs/wage-growth-tracker.aspx?panel=1</a:t>
            </a:r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2810571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FBAB1A-E271-8246-AFC4-71023921E302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8500"/>
            <a:ext cx="4648200" cy="3486150"/>
          </a:xfrm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defTabSz="916380">
              <a:defRPr/>
            </a:pPr>
            <a:r>
              <a:rPr lang="en-US" dirty="0"/>
              <a:t>Updated 4-30-25.  Quarterly data.  ECIALLCIV (PERMANENT) also see FRB Atlanta Wage Growth Tracker.  (Employment cost index)</a:t>
            </a:r>
          </a:p>
          <a:p>
            <a:pPr defTabSz="916380">
              <a:defRPr/>
            </a:pPr>
            <a:r>
              <a:rPr lang="en-US" dirty="0"/>
              <a:t>Comment 1-31-25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790293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8500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2520">
              <a:defRPr/>
            </a:pPr>
            <a:r>
              <a:rPr lang="en-US" dirty="0"/>
              <a:t>Updated 7-17-25.  Weekly data.  ICSA (PERMANENT)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B2562B-1A43-0B4E-A5E9-D9205E6918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508981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8500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Updated 7-17-25. Weekly data.  CCSA (PERMANENT) JPG problem exists.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B2562B-1A43-0B4E-A5E9-D9205E6918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1874013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FBAB1A-E271-8246-AFC4-71023921E302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Updated 1-12-22. Sent by Rob Chrisman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974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FBAB1A-E271-8246-AFC4-71023921E302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8500"/>
            <a:ext cx="4648200" cy="3486150"/>
          </a:xfrm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 7-18-25. Monthly data. HOUST, HOUST1F (PERMANENT)  </a:t>
            </a:r>
          </a:p>
        </p:txBody>
      </p:sp>
    </p:spTree>
    <p:extLst>
      <p:ext uri="{BB962C8B-B14F-4D97-AF65-F5344CB8AC3E}">
        <p14:creationId xmlns:p14="http://schemas.microsoft.com/office/powerpoint/2010/main" val="70445379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8500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Updated 2-15-23. Daily data. DCOILBRENTEU</a:t>
            </a:r>
            <a:r>
              <a:rPr lang="en-US" b="1" dirty="0"/>
              <a:t> </a:t>
            </a:r>
            <a:r>
              <a:rPr lang="en-US" dirty="0"/>
              <a:t>(PERMANENT)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B2562B-1A43-0B4E-A5E9-D9205E6918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4636317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FBAB1A-E271-8246-AFC4-71023921E302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8500"/>
            <a:ext cx="4648200" cy="3486150"/>
          </a:xfrm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Updated 6-27-25. Monthly data.  PCEPI, PCEPILFE PCEPI (PERMANENT)</a:t>
            </a:r>
          </a:p>
        </p:txBody>
      </p:sp>
    </p:spTree>
    <p:extLst>
      <p:ext uri="{BB962C8B-B14F-4D97-AF65-F5344CB8AC3E}">
        <p14:creationId xmlns:p14="http://schemas.microsoft.com/office/powerpoint/2010/main" val="288865468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FBAB1A-E271-8246-AFC4-71023921E302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8500"/>
            <a:ext cx="4648200" cy="3486150"/>
          </a:xfrm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Updated 7-15-25. Monthly Data.  CPIAUCSL CPILFESL (PERMANENT)</a:t>
            </a:r>
          </a:p>
        </p:txBody>
      </p:sp>
    </p:spTree>
    <p:extLst>
      <p:ext uri="{BB962C8B-B14F-4D97-AF65-F5344CB8AC3E}">
        <p14:creationId xmlns:p14="http://schemas.microsoft.com/office/powerpoint/2010/main" val="77282663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2969">
              <a:defRPr/>
            </a:pPr>
            <a:r>
              <a:rPr lang="en-US" dirty="0"/>
              <a:t>Updated 3-2-25</a:t>
            </a:r>
          </a:p>
          <a:p>
            <a:pPr defTabSz="932969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244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B2562B-1A43-0B4E-A5E9-D9205E6918AE}" type="slidenum"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2440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920182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BFA0A-2DFB-7E98-3744-D5A83BD72F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F94B40-FE53-E804-6B34-F583FA2C37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81100" y="698500"/>
            <a:ext cx="46482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8373A3-79B7-0F80-16E3-78ED5E1704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22520">
              <a:defRPr/>
            </a:pPr>
            <a:r>
              <a:rPr lang="en-US" dirty="0"/>
              <a:t>Updated 12-19-24 </a:t>
            </a:r>
          </a:p>
          <a:p>
            <a:pPr marL="0" marR="0" lvl="0" indent="0" algn="l" defTabSz="92252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https://www.census.gov/newsroom/press-releases/2024/population-estimates-international-migration.html</a:t>
            </a:r>
          </a:p>
          <a:p>
            <a:pPr defTabSz="922520"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B3178F-8F5D-4D3D-205C-B8586E22BE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04159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B2562B-1A43-0B4E-A5E9-D9205E6918AE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04159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782952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950313-720D-8059-452A-2E8199D389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7831B2C-DC9C-27A9-6AA3-B2D2CC7AD4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81100" y="698500"/>
            <a:ext cx="46482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F288A8-F85A-704E-0E93-F63D674F66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Updated 12-19-24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https://www.census.gov/library/visualizations/2024/comm/percent-change-in-state-population.html</a:t>
            </a:r>
          </a:p>
          <a:p>
            <a:r>
              <a:rPr lang="en-US" dirty="0"/>
              <a:t>https://www.census.gov/newsroom/press-kits/2024/national-state-population-estimates.html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CC46FE-98D7-0A6B-29C1-9F400778C7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B2562B-1A43-0B4E-A5E9-D9205E6918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106399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FBAB1A-E271-8246-AFC4-71023921E302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8500"/>
            <a:ext cx="4648200" cy="3486150"/>
          </a:xfrm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4-16-25.  </a:t>
            </a:r>
            <a:r>
              <a:rPr lang="en-US" dirty="0" err="1"/>
              <a:t>CalculatedRisk</a:t>
            </a:r>
            <a:r>
              <a:rPr lang="en-US" dirty="0"/>
              <a:t> blog. (Millennials)</a:t>
            </a:r>
          </a:p>
        </p:txBody>
      </p:sp>
    </p:spTree>
    <p:extLst>
      <p:ext uri="{BB962C8B-B14F-4D97-AF65-F5344CB8AC3E}">
        <p14:creationId xmlns:p14="http://schemas.microsoft.com/office/powerpoint/2010/main" val="132927395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8500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Updated 3-30-23</a:t>
            </a:r>
          </a:p>
          <a:p>
            <a:r>
              <a:rPr lang="en-US" dirty="0"/>
              <a:t>https://www.census.gov/library/visualizations/2023/comm/percent-change-in-county-population.html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B2562B-1A43-0B4E-A5E9-D9205E6918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729991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Updated 3-14-24</a:t>
            </a:r>
          </a:p>
          <a:p>
            <a:r>
              <a:rPr lang="en-US" dirty="0"/>
              <a:t>https://www.census.gov/newsroom/press-releases/2024/population-estimates-more-counties-population-gains-2023.html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B2562B-1A43-0B4E-A5E9-D9205E6918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802702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05BD5-DF25-B400-FFB3-B73AE7A280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E9C913F-C056-F813-E3FC-E305C34BB7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81100" y="698500"/>
            <a:ext cx="46482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CBA4FA-3578-BCF2-19D7-8185F853C4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Updated 3-12-25 (Percent change in County population)</a:t>
            </a:r>
          </a:p>
          <a:p>
            <a:r>
              <a:rPr lang="en-US" dirty="0"/>
              <a:t>https://www.census.gov/library/visualizations/2025/comm/percent-change-county-population.html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06C6FD-0610-77BA-5CA1-4B90BC39B4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B2562B-1A43-0B4E-A5E9-D9205E6918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489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8500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Updated 6-27-25. Monthly data.  PCEC96 (PERMANENT) (RRSFS)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B2562B-1A43-0B4E-A5E9-D9205E6918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6471173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Updated 4-4-25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B2562B-1A43-0B4E-A5E9-D9205E6918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33732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8500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Updated 6-27-25. Monthly data. DSPIC96 (PERMANENT)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B2562B-1A43-0B4E-A5E9-D9205E6918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587841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FBAB1A-E271-8246-AFC4-71023921E302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8500"/>
            <a:ext cx="4648200" cy="3486150"/>
          </a:xfrm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Updated 6-27-25. Monthly data. PSAVERT (PERMANENT) Also look at </a:t>
            </a:r>
            <a:r>
              <a:rPr lang="en-US" b="0" dirty="0">
                <a:effectLst/>
              </a:rPr>
              <a:t>A072RC1Q156SBEA = savings as % of disposable income. </a:t>
            </a:r>
          </a:p>
          <a:p>
            <a:r>
              <a:rPr lang="en-US" b="0" dirty="0">
                <a:effectLst/>
              </a:rPr>
              <a:t>Comment 6-27-25. </a:t>
            </a: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6318003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FBAB1A-E271-8246-AFC4-71023921E302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8500"/>
            <a:ext cx="4648200" cy="3486150"/>
          </a:xfrm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Updated 6-12-25. Updated quarterly.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rPr>
              <a:t>TNWBSHNO</a:t>
            </a:r>
            <a:r>
              <a:rPr lang="en-US" dirty="0"/>
              <a:t> (PERMANENT) (Household net worth, </a:t>
            </a:r>
            <a:r>
              <a:rPr lang="en-US" dirty="0" err="1"/>
              <a:t>networth</a:t>
            </a:r>
            <a:r>
              <a:rPr lang="en-US" dirty="0"/>
              <a:t>, Household wealth) </a:t>
            </a:r>
          </a:p>
        </p:txBody>
      </p:sp>
    </p:spTree>
    <p:extLst>
      <p:ext uri="{BB962C8B-B14F-4D97-AF65-F5344CB8AC3E}">
        <p14:creationId xmlns:p14="http://schemas.microsoft.com/office/powerpoint/2010/main" val="14536019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8500"/>
            <a:ext cx="46482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Updated 7-18-25. Daily data.   SP500 (PERMANENT)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04159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CB2562B-1A43-0B4E-A5E9-D9205E6918AE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-128"/>
                <a:cs typeface="+mn-cs"/>
              </a:rPr>
              <a:pPr marL="0" marR="0" lvl="0" indent="0" algn="r" defTabSz="904159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2991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D91BA-9A79-48E4-9EB2-826B57C8DA51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6257D-E263-4E57-B870-C5379008C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940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D91BA-9A79-48E4-9EB2-826B57C8DA51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6257D-E263-4E57-B870-C5379008C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273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D91BA-9A79-48E4-9EB2-826B57C8DA51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6257D-E263-4E57-B870-C5379008C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6993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3" name="Picture 11" descr="nahb_blue_splash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08163" y="2762250"/>
            <a:ext cx="6858000" cy="685800"/>
          </a:xfrm>
        </p:spPr>
        <p:txBody>
          <a:bodyPr/>
          <a:lstStyle>
            <a:lvl1pPr>
              <a:defRPr sz="41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08164" y="3495675"/>
            <a:ext cx="6853237" cy="409575"/>
          </a:xfrm>
        </p:spPr>
        <p:txBody>
          <a:bodyPr/>
          <a:lstStyle>
            <a:lvl1pPr>
              <a:defRPr sz="210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1519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2663"/>
                </a:solidFill>
              </a:rPr>
              <a:t>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fld id="{D31BD4CB-38A1-E74B-AEF9-31D555CA4665}" type="slidenum">
              <a:rPr lang="en-US">
                <a:solidFill>
                  <a:srgbClr val="002663"/>
                </a:solidFill>
              </a:rPr>
              <a:pPr/>
              <a:t>‹#›</a:t>
            </a:fld>
            <a:endParaRPr lang="en-US" dirty="0">
              <a:solidFill>
                <a:srgbClr val="0026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9405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425" y="411163"/>
            <a:ext cx="5684838" cy="8810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79426" y="2012952"/>
            <a:ext cx="4016375" cy="3749675"/>
          </a:xfrm>
        </p:spPr>
        <p:txBody>
          <a:bodyPr/>
          <a:lstStyle/>
          <a:p>
            <a:r>
              <a:rPr lang="en-US" dirty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1" y="2012952"/>
            <a:ext cx="4016375" cy="3749675"/>
          </a:xfrm>
        </p:spPr>
        <p:txBody>
          <a:bodyPr/>
          <a:lstStyle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6394450" y="422275"/>
            <a:ext cx="20066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2663"/>
                </a:solidFill>
              </a:rPr>
              <a:t>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8458200" y="422275"/>
            <a:ext cx="198438" cy="228600"/>
          </a:xfrm>
        </p:spPr>
        <p:txBody>
          <a:bodyPr/>
          <a:lstStyle>
            <a:lvl1pPr>
              <a:defRPr smtClean="0"/>
            </a:lvl1pPr>
          </a:lstStyle>
          <a:p>
            <a:fld id="{22CF365C-2278-D14F-884B-4D4842482A5D}" type="slidenum">
              <a:rPr lang="en-US">
                <a:solidFill>
                  <a:srgbClr val="002663"/>
                </a:solidFill>
              </a:rPr>
              <a:pPr/>
              <a:t>‹#›</a:t>
            </a:fld>
            <a:endParaRPr lang="en-US" dirty="0">
              <a:solidFill>
                <a:srgbClr val="0026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8176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425" y="411163"/>
            <a:ext cx="5684838" cy="8810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79426" y="2012952"/>
            <a:ext cx="4016375" cy="3749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1" y="2012952"/>
            <a:ext cx="4016375" cy="3749675"/>
          </a:xfrm>
        </p:spPr>
        <p:txBody>
          <a:bodyPr/>
          <a:lstStyle/>
          <a:p>
            <a:r>
              <a:rPr lang="en-US" dirty="0"/>
              <a:t>Click icon to add chart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6394450" y="422275"/>
            <a:ext cx="20066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2663"/>
                </a:solidFill>
              </a:rPr>
              <a:t>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8458200" y="422275"/>
            <a:ext cx="198438" cy="228600"/>
          </a:xfrm>
        </p:spPr>
        <p:txBody>
          <a:bodyPr/>
          <a:lstStyle>
            <a:lvl1pPr>
              <a:defRPr smtClean="0"/>
            </a:lvl1pPr>
          </a:lstStyle>
          <a:p>
            <a:fld id="{E0F0CC84-B755-0B41-BF72-39F26596BC4C}" type="slidenum">
              <a:rPr lang="en-US">
                <a:solidFill>
                  <a:srgbClr val="002663"/>
                </a:solidFill>
              </a:rPr>
              <a:pPr/>
              <a:t>‹#›</a:t>
            </a:fld>
            <a:endParaRPr lang="en-US" dirty="0">
              <a:solidFill>
                <a:srgbClr val="0026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0357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nahb_white_first_end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08163" y="2762250"/>
            <a:ext cx="6858000" cy="685800"/>
          </a:xfrm>
        </p:spPr>
        <p:txBody>
          <a:bodyPr/>
          <a:lstStyle>
            <a:lvl1pPr>
              <a:defRPr sz="41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680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2"/>
            <a:ext cx="8229600" cy="4525963"/>
          </a:xfrm>
        </p:spPr>
        <p:txBody>
          <a:bodyPr rtlCol="0">
            <a:normAutofit/>
          </a:bodyPr>
          <a:lstStyle/>
          <a:p>
            <a:pPr lvl="0"/>
            <a:endParaRPr lang="en-US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  <a:cs typeface="+mn-cs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266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127FB6-CF43-4FDD-9D4A-94F9656BF345}" type="slidenum">
              <a:rPr lang="en-US">
                <a:solidFill>
                  <a:srgbClr val="002663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26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38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2663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28EAD-3134-44BD-A34D-7342D5302EEA}" type="slidenum">
              <a:rPr lang="en-US">
                <a:solidFill>
                  <a:srgbClr val="002663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26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83127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F63C5327-BC22-4971-A3EB-690D6B5D5BCE}" type="datetimeFigureOut">
              <a:rPr lang="en-US" sz="2400" smtClean="0">
                <a:solidFill>
                  <a:srgbClr val="FFFFFF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7/23/2025</a:t>
            </a:fld>
            <a:endParaRPr lang="en-US" sz="2400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266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E6A5A-BB5B-47E5-8921-D4B30C11DE35}" type="slidenum">
              <a:rPr lang="en-US" smtClean="0">
                <a:solidFill>
                  <a:srgbClr val="002663"/>
                </a:solidFill>
              </a:rPr>
              <a:pPr/>
              <a:t>‹#›</a:t>
            </a:fld>
            <a:endParaRPr lang="en-US">
              <a:solidFill>
                <a:srgbClr val="0026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044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D91BA-9A79-48E4-9EB2-826B57C8DA51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6257D-E263-4E57-B870-C5379008C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3697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3" name="Picture 11" descr="nahb_blue_splash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08163" y="2762250"/>
            <a:ext cx="6858000" cy="685800"/>
          </a:xfrm>
        </p:spPr>
        <p:txBody>
          <a:bodyPr/>
          <a:lstStyle>
            <a:lvl1pPr>
              <a:defRPr sz="41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08164" y="3495675"/>
            <a:ext cx="6853237" cy="409575"/>
          </a:xfrm>
        </p:spPr>
        <p:txBody>
          <a:bodyPr/>
          <a:lstStyle>
            <a:lvl1pPr>
              <a:defRPr sz="210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45844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fld id="{D31BD4CB-38A1-E74B-AEF9-31D555CA4665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6741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425" y="411163"/>
            <a:ext cx="5684838" cy="8810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79426" y="2012952"/>
            <a:ext cx="4016375" cy="3749675"/>
          </a:xfrm>
        </p:spPr>
        <p:txBody>
          <a:bodyPr/>
          <a:lstStyle/>
          <a:p>
            <a:r>
              <a:rPr lang="en-US" dirty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1" y="2012952"/>
            <a:ext cx="4016375" cy="3749675"/>
          </a:xfrm>
        </p:spPr>
        <p:txBody>
          <a:bodyPr/>
          <a:lstStyle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6394450" y="422275"/>
            <a:ext cx="20066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8458200" y="422275"/>
            <a:ext cx="198438" cy="228600"/>
          </a:xfrm>
        </p:spPr>
        <p:txBody>
          <a:bodyPr/>
          <a:lstStyle>
            <a:lvl1pPr>
              <a:defRPr smtClean="0"/>
            </a:lvl1pPr>
          </a:lstStyle>
          <a:p>
            <a:fld id="{22CF365C-2278-D14F-884B-4D4842482A5D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33155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425" y="411163"/>
            <a:ext cx="5684838" cy="8810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79426" y="2012952"/>
            <a:ext cx="4016375" cy="3749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1" y="2012952"/>
            <a:ext cx="4016375" cy="3749675"/>
          </a:xfrm>
        </p:spPr>
        <p:txBody>
          <a:bodyPr/>
          <a:lstStyle/>
          <a:p>
            <a:r>
              <a:rPr lang="en-US" dirty="0"/>
              <a:t>Click icon to add chart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6394450" y="422275"/>
            <a:ext cx="20066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8458200" y="422275"/>
            <a:ext cx="198438" cy="228600"/>
          </a:xfrm>
        </p:spPr>
        <p:txBody>
          <a:bodyPr/>
          <a:lstStyle>
            <a:lvl1pPr>
              <a:defRPr smtClean="0"/>
            </a:lvl1pPr>
          </a:lstStyle>
          <a:p>
            <a:fld id="{E0F0CC84-B755-0B41-BF72-39F26596BC4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34520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nahb_white_first_end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08163" y="2762250"/>
            <a:ext cx="6858000" cy="685800"/>
          </a:xfrm>
        </p:spPr>
        <p:txBody>
          <a:bodyPr/>
          <a:lstStyle>
            <a:lvl1pPr>
              <a:defRPr sz="41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849186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28EAD-3134-44BD-A34D-7342D5302E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6004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F63C5327-BC22-4971-A3EB-690D6B5D5BCE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E6A5A-BB5B-47E5-8921-D4B30C11DE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2170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3" name="Picture 11" descr="nahb_blue_splash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08163" y="2762250"/>
            <a:ext cx="6858000" cy="685800"/>
          </a:xfrm>
        </p:spPr>
        <p:txBody>
          <a:bodyPr/>
          <a:lstStyle>
            <a:lvl1pPr>
              <a:defRPr sz="41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08163" y="3495675"/>
            <a:ext cx="6853237" cy="409575"/>
          </a:xfrm>
        </p:spPr>
        <p:txBody>
          <a:bodyPr/>
          <a:lstStyle>
            <a:lvl1pPr>
              <a:defRPr sz="210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0589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fld id="{D31BD4CB-38A1-E74B-AEF9-31D555CA4665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1915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425" y="411163"/>
            <a:ext cx="5684838" cy="8810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79425" y="2012950"/>
            <a:ext cx="4016375" cy="3749675"/>
          </a:xfrm>
        </p:spPr>
        <p:txBody>
          <a:bodyPr/>
          <a:lstStyle/>
          <a:p>
            <a:r>
              <a:rPr lang="en-US" dirty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2012950"/>
            <a:ext cx="4016375" cy="3749675"/>
          </a:xfrm>
        </p:spPr>
        <p:txBody>
          <a:bodyPr/>
          <a:lstStyle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6394450" y="422275"/>
            <a:ext cx="20066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8458200" y="422275"/>
            <a:ext cx="198438" cy="228600"/>
          </a:xfrm>
        </p:spPr>
        <p:txBody>
          <a:bodyPr/>
          <a:lstStyle>
            <a:lvl1pPr>
              <a:defRPr smtClean="0"/>
            </a:lvl1pPr>
          </a:lstStyle>
          <a:p>
            <a:fld id="{22CF365C-2278-D14F-884B-4D4842482A5D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8113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D91BA-9A79-48E4-9EB2-826B57C8DA51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6257D-E263-4E57-B870-C5379008C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918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425" y="411163"/>
            <a:ext cx="5684838" cy="8810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79425" y="2012950"/>
            <a:ext cx="4016375" cy="3749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2012950"/>
            <a:ext cx="4016375" cy="3749675"/>
          </a:xfrm>
        </p:spPr>
        <p:txBody>
          <a:bodyPr/>
          <a:lstStyle/>
          <a:p>
            <a:r>
              <a:rPr lang="en-US" dirty="0"/>
              <a:t>Click icon to add chart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6394450" y="422275"/>
            <a:ext cx="20066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8458200" y="422275"/>
            <a:ext cx="198438" cy="228600"/>
          </a:xfrm>
        </p:spPr>
        <p:txBody>
          <a:bodyPr/>
          <a:lstStyle>
            <a:lvl1pPr>
              <a:defRPr smtClean="0"/>
            </a:lvl1pPr>
          </a:lstStyle>
          <a:p>
            <a:fld id="{E0F0CC84-B755-0B41-BF72-39F26596BC4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5289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nahb_white_first_end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08163" y="2762250"/>
            <a:ext cx="6858000" cy="685800"/>
          </a:xfrm>
        </p:spPr>
        <p:txBody>
          <a:bodyPr/>
          <a:lstStyle>
            <a:lvl1pPr>
              <a:defRPr sz="41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07370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 rtlCol="0">
            <a:normAutofit/>
          </a:bodyPr>
          <a:lstStyle/>
          <a:p>
            <a:pPr lvl="0"/>
            <a:endParaRPr lang="en-US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127FB6-CF43-4FDD-9D4A-94F9656BF34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435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63C5327-BC22-4971-A3EB-690D6B5D5BCE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E6A5A-BB5B-47E5-8921-D4B30C11DE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36830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D91BA-9A79-48E4-9EB2-826B57C8D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6257D-E263-4E57-B870-C5379008C4F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840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D91BA-9A79-48E4-9EB2-826B57C8D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6257D-E263-4E57-B870-C5379008C4F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18376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D91BA-9A79-48E4-9EB2-826B57C8D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6257D-E263-4E57-B870-C5379008C4F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8701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D91BA-9A79-48E4-9EB2-826B57C8D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6257D-E263-4E57-B870-C5379008C4F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4187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D91BA-9A79-48E4-9EB2-826B57C8D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6257D-E263-4E57-B870-C5379008C4F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83133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D91BA-9A79-48E4-9EB2-826B57C8D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6257D-E263-4E57-B870-C5379008C4F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180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D91BA-9A79-48E4-9EB2-826B57C8DA51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6257D-E263-4E57-B870-C5379008C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06745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D91BA-9A79-48E4-9EB2-826B57C8D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6257D-E263-4E57-B870-C5379008C4F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65312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D91BA-9A79-48E4-9EB2-826B57C8D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6257D-E263-4E57-B870-C5379008C4F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41245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D91BA-9A79-48E4-9EB2-826B57C8D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6257D-E263-4E57-B870-C5379008C4F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3292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D91BA-9A79-48E4-9EB2-826B57C8D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6257D-E263-4E57-B870-C5379008C4F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38276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D91BA-9A79-48E4-9EB2-826B57C8DA5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6257D-E263-4E57-B870-C5379008C4F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47836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3" name="Picture 11" descr="nahb_blue_splash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08163" y="2762250"/>
            <a:ext cx="6858000" cy="685800"/>
          </a:xfrm>
        </p:spPr>
        <p:txBody>
          <a:bodyPr/>
          <a:lstStyle>
            <a:lvl1pPr>
              <a:defRPr sz="41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08164" y="3495675"/>
            <a:ext cx="6853237" cy="409575"/>
          </a:xfrm>
        </p:spPr>
        <p:txBody>
          <a:bodyPr/>
          <a:lstStyle>
            <a:lvl1pPr>
              <a:defRPr sz="210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7124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2663"/>
                </a:solidFill>
              </a:rPr>
              <a:t>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fld id="{D31BD4CB-38A1-E74B-AEF9-31D555CA4665}" type="slidenum">
              <a:rPr lang="en-US">
                <a:solidFill>
                  <a:srgbClr val="002663"/>
                </a:solidFill>
              </a:rPr>
              <a:pPr/>
              <a:t>‹#›</a:t>
            </a:fld>
            <a:endParaRPr lang="en-US" dirty="0">
              <a:solidFill>
                <a:srgbClr val="0026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24300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425" y="411163"/>
            <a:ext cx="5684838" cy="8810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79426" y="2012952"/>
            <a:ext cx="4016375" cy="3749675"/>
          </a:xfrm>
        </p:spPr>
        <p:txBody>
          <a:bodyPr/>
          <a:lstStyle/>
          <a:p>
            <a:r>
              <a:rPr lang="en-US" dirty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1" y="2012952"/>
            <a:ext cx="4016375" cy="3749675"/>
          </a:xfrm>
        </p:spPr>
        <p:txBody>
          <a:bodyPr/>
          <a:lstStyle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6394450" y="422275"/>
            <a:ext cx="20066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2663"/>
                </a:solidFill>
              </a:rPr>
              <a:t>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8458200" y="422275"/>
            <a:ext cx="198438" cy="228600"/>
          </a:xfrm>
        </p:spPr>
        <p:txBody>
          <a:bodyPr/>
          <a:lstStyle>
            <a:lvl1pPr>
              <a:defRPr smtClean="0"/>
            </a:lvl1pPr>
          </a:lstStyle>
          <a:p>
            <a:fld id="{22CF365C-2278-D14F-884B-4D4842482A5D}" type="slidenum">
              <a:rPr lang="en-US">
                <a:solidFill>
                  <a:srgbClr val="002663"/>
                </a:solidFill>
              </a:rPr>
              <a:pPr/>
              <a:t>‹#›</a:t>
            </a:fld>
            <a:endParaRPr lang="en-US" dirty="0">
              <a:solidFill>
                <a:srgbClr val="0026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852926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425" y="411163"/>
            <a:ext cx="5684838" cy="8810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79426" y="2012952"/>
            <a:ext cx="4016375" cy="3749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1" y="2012952"/>
            <a:ext cx="4016375" cy="3749675"/>
          </a:xfrm>
        </p:spPr>
        <p:txBody>
          <a:bodyPr/>
          <a:lstStyle/>
          <a:p>
            <a:r>
              <a:rPr lang="en-US" dirty="0"/>
              <a:t>Click icon to add chart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6394450" y="422275"/>
            <a:ext cx="20066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2663"/>
                </a:solidFill>
              </a:rPr>
              <a:t>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8458200" y="422275"/>
            <a:ext cx="198438" cy="228600"/>
          </a:xfrm>
        </p:spPr>
        <p:txBody>
          <a:bodyPr/>
          <a:lstStyle>
            <a:lvl1pPr>
              <a:defRPr smtClean="0"/>
            </a:lvl1pPr>
          </a:lstStyle>
          <a:p>
            <a:fld id="{E0F0CC84-B755-0B41-BF72-39F26596BC4C}" type="slidenum">
              <a:rPr lang="en-US">
                <a:solidFill>
                  <a:srgbClr val="002663"/>
                </a:solidFill>
              </a:rPr>
              <a:pPr/>
              <a:t>‹#›</a:t>
            </a:fld>
            <a:endParaRPr lang="en-US" dirty="0">
              <a:solidFill>
                <a:srgbClr val="0026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289258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nahb_white_first_end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08163" y="2762250"/>
            <a:ext cx="6858000" cy="685800"/>
          </a:xfrm>
        </p:spPr>
        <p:txBody>
          <a:bodyPr/>
          <a:lstStyle>
            <a:lvl1pPr>
              <a:defRPr sz="41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312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D91BA-9A79-48E4-9EB2-826B57C8DA51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6257D-E263-4E57-B870-C5379008C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51971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2"/>
            <a:ext cx="8229600" cy="4525963"/>
          </a:xfrm>
        </p:spPr>
        <p:txBody>
          <a:bodyPr rtlCol="0">
            <a:normAutofit/>
          </a:bodyPr>
          <a:lstStyle/>
          <a:p>
            <a:pPr lvl="0"/>
            <a:endParaRPr lang="en-US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266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127FB6-CF43-4FDD-9D4A-94F9656BF345}" type="slidenum">
              <a:rPr lang="en-US">
                <a:solidFill>
                  <a:srgbClr val="002663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26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24422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F63C5327-BC22-4971-A3EB-690D6B5D5BCE}" type="datetimeFigureOut">
              <a:rPr lang="en-US" smtClean="0">
                <a:solidFill>
                  <a:srgbClr val="FFFFFF"/>
                </a:solidFill>
                <a:latin typeface="Arial"/>
                <a:ea typeface="ＭＳ Ｐゴシック"/>
              </a:rPr>
              <a:pPr/>
              <a:t>7/23/2025</a:t>
            </a:fld>
            <a:endParaRPr lang="en-US">
              <a:solidFill>
                <a:srgbClr val="FFFFFF"/>
              </a:solidFill>
              <a:latin typeface="Arial"/>
              <a:ea typeface="ＭＳ Ｐゴシック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266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E6A5A-BB5B-47E5-8921-D4B30C11DE35}" type="slidenum">
              <a:rPr lang="en-US" smtClean="0">
                <a:solidFill>
                  <a:srgbClr val="002663"/>
                </a:solidFill>
              </a:rPr>
              <a:pPr/>
              <a:t>‹#›</a:t>
            </a:fld>
            <a:endParaRPr lang="en-US">
              <a:solidFill>
                <a:srgbClr val="0026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32033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3" name="Picture 11" descr="nahb_blue_splash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08163" y="2762250"/>
            <a:ext cx="6858000" cy="685800"/>
          </a:xfrm>
        </p:spPr>
        <p:txBody>
          <a:bodyPr/>
          <a:lstStyle>
            <a:lvl1pPr>
              <a:defRPr sz="41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08164" y="3495675"/>
            <a:ext cx="6853237" cy="409575"/>
          </a:xfrm>
        </p:spPr>
        <p:txBody>
          <a:bodyPr/>
          <a:lstStyle>
            <a:lvl1pPr>
              <a:defRPr sz="210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8059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fld id="{D31BD4CB-38A1-E74B-AEF9-31D555CA4665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52222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425" y="411163"/>
            <a:ext cx="5684838" cy="8810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79426" y="2012952"/>
            <a:ext cx="4016375" cy="3749675"/>
          </a:xfrm>
        </p:spPr>
        <p:txBody>
          <a:bodyPr/>
          <a:lstStyle/>
          <a:p>
            <a:r>
              <a:rPr lang="en-US" dirty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1" y="2012952"/>
            <a:ext cx="4016375" cy="3749675"/>
          </a:xfrm>
        </p:spPr>
        <p:txBody>
          <a:bodyPr/>
          <a:lstStyle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6394450" y="422275"/>
            <a:ext cx="20066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8458200" y="422275"/>
            <a:ext cx="198438" cy="228600"/>
          </a:xfrm>
        </p:spPr>
        <p:txBody>
          <a:bodyPr/>
          <a:lstStyle>
            <a:lvl1pPr>
              <a:defRPr smtClean="0"/>
            </a:lvl1pPr>
          </a:lstStyle>
          <a:p>
            <a:fld id="{22CF365C-2278-D14F-884B-4D4842482A5D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82952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425" y="411163"/>
            <a:ext cx="5684838" cy="8810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79426" y="2012952"/>
            <a:ext cx="4016375" cy="3749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1" y="2012952"/>
            <a:ext cx="4016375" cy="3749675"/>
          </a:xfrm>
        </p:spPr>
        <p:txBody>
          <a:bodyPr/>
          <a:lstStyle/>
          <a:p>
            <a:r>
              <a:rPr lang="en-US" dirty="0"/>
              <a:t>Click icon to add chart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6394450" y="422275"/>
            <a:ext cx="20066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8458200" y="422275"/>
            <a:ext cx="198438" cy="228600"/>
          </a:xfrm>
        </p:spPr>
        <p:txBody>
          <a:bodyPr/>
          <a:lstStyle>
            <a:lvl1pPr>
              <a:defRPr smtClean="0"/>
            </a:lvl1pPr>
          </a:lstStyle>
          <a:p>
            <a:fld id="{E0F0CC84-B755-0B41-BF72-39F26596BC4C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41212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nahb_white_first_end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08163" y="2762250"/>
            <a:ext cx="6858000" cy="685800"/>
          </a:xfrm>
        </p:spPr>
        <p:txBody>
          <a:bodyPr/>
          <a:lstStyle>
            <a:lvl1pPr>
              <a:defRPr sz="41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066557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2"/>
            <a:ext cx="8229600" cy="4525963"/>
          </a:xfrm>
        </p:spPr>
        <p:txBody>
          <a:bodyPr rtlCol="0">
            <a:normAutofit/>
          </a:bodyPr>
          <a:lstStyle/>
          <a:p>
            <a:pPr lvl="0"/>
            <a:endParaRPr lang="en-US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127FB6-CF43-4FDD-9D4A-94F9656BF34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7372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28EAD-3134-44BD-A34D-7342D5302EE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96363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F63C5327-BC22-4971-A3EB-690D6B5D5BCE}" type="datetimeFigureOut">
              <a:rPr lang="en-US" smtClean="0"/>
              <a:pPr/>
              <a:t>7/23/2025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E6A5A-BB5B-47E5-8921-D4B30C11DE3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467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D91BA-9A79-48E4-9EB2-826B57C8DA51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6257D-E263-4E57-B870-C5379008C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18465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A8944-870C-4C77-A776-777252E7AFB9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1E302-ACDD-4197-B70C-711BBF723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34534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A8944-870C-4C77-A776-777252E7AFB9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1E302-ACDD-4197-B70C-711BBF723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23750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A8944-870C-4C77-A776-777252E7AFB9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1E302-ACDD-4197-B70C-711BBF723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255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A8944-870C-4C77-A776-777252E7AFB9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1E302-ACDD-4197-B70C-711BBF723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68505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A8944-870C-4C77-A776-777252E7AFB9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1E302-ACDD-4197-B70C-711BBF723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02989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A8944-870C-4C77-A776-777252E7AFB9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1E302-ACDD-4197-B70C-711BBF723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32504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A8944-870C-4C77-A776-777252E7AFB9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1E302-ACDD-4197-B70C-711BBF723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32500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A8944-870C-4C77-A776-777252E7AFB9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1E302-ACDD-4197-B70C-711BBF723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7238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A8944-870C-4C77-A776-777252E7AFB9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1E302-ACDD-4197-B70C-711BBF723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2921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A8944-870C-4C77-A776-777252E7AFB9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1E302-ACDD-4197-B70C-711BBF723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229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D91BA-9A79-48E4-9EB2-826B57C8DA51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6257D-E263-4E57-B870-C5379008C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68644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A8944-870C-4C77-A776-777252E7AFB9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1E302-ACDD-4197-B70C-711BBF723F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73437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3" name="Picture 11" descr="nahb_blue_splash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08163" y="2762250"/>
            <a:ext cx="6858000" cy="685800"/>
          </a:xfrm>
        </p:spPr>
        <p:txBody>
          <a:bodyPr/>
          <a:lstStyle>
            <a:lvl1pPr>
              <a:defRPr sz="41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08164" y="3495675"/>
            <a:ext cx="6853237" cy="409575"/>
          </a:xfrm>
        </p:spPr>
        <p:txBody>
          <a:bodyPr/>
          <a:lstStyle>
            <a:lvl1pPr>
              <a:defRPr sz="210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003483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2663"/>
                </a:solidFill>
              </a:rPr>
              <a:t>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fld id="{D31BD4CB-38A1-E74B-AEF9-31D555CA4665}" type="slidenum">
              <a:rPr lang="en-US">
                <a:solidFill>
                  <a:srgbClr val="002663"/>
                </a:solidFill>
              </a:rPr>
              <a:pPr/>
              <a:t>‹#›</a:t>
            </a:fld>
            <a:endParaRPr lang="en-US" dirty="0">
              <a:solidFill>
                <a:srgbClr val="0026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1169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425" y="411163"/>
            <a:ext cx="5684838" cy="8810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479426" y="2012952"/>
            <a:ext cx="4016375" cy="3749675"/>
          </a:xfrm>
        </p:spPr>
        <p:txBody>
          <a:bodyPr/>
          <a:lstStyle/>
          <a:p>
            <a:r>
              <a:rPr lang="en-US" dirty="0"/>
              <a:t>Click icon to add clip art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1" y="2012952"/>
            <a:ext cx="4016375" cy="3749675"/>
          </a:xfrm>
        </p:spPr>
        <p:txBody>
          <a:bodyPr/>
          <a:lstStyle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6394450" y="422275"/>
            <a:ext cx="20066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2663"/>
                </a:solidFill>
              </a:rPr>
              <a:t>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8458200" y="422275"/>
            <a:ext cx="198438" cy="228600"/>
          </a:xfrm>
        </p:spPr>
        <p:txBody>
          <a:bodyPr/>
          <a:lstStyle>
            <a:lvl1pPr>
              <a:defRPr smtClean="0"/>
            </a:lvl1pPr>
          </a:lstStyle>
          <a:p>
            <a:fld id="{22CF365C-2278-D14F-884B-4D4842482A5D}" type="slidenum">
              <a:rPr lang="en-US">
                <a:solidFill>
                  <a:srgbClr val="002663"/>
                </a:solidFill>
              </a:rPr>
              <a:pPr/>
              <a:t>‹#›</a:t>
            </a:fld>
            <a:endParaRPr lang="en-US" dirty="0">
              <a:solidFill>
                <a:srgbClr val="0026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01633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425" y="411163"/>
            <a:ext cx="5684838" cy="8810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79426" y="2012952"/>
            <a:ext cx="4016375" cy="37496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1" y="2012952"/>
            <a:ext cx="4016375" cy="3749675"/>
          </a:xfrm>
        </p:spPr>
        <p:txBody>
          <a:bodyPr/>
          <a:lstStyle/>
          <a:p>
            <a:r>
              <a:rPr lang="en-US" dirty="0"/>
              <a:t>Click icon to add chart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6394450" y="422275"/>
            <a:ext cx="2006600" cy="2286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>
                <a:solidFill>
                  <a:srgbClr val="002663"/>
                </a:solidFill>
              </a:rPr>
              <a:t>Presentation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8458200" y="422275"/>
            <a:ext cx="198438" cy="228600"/>
          </a:xfrm>
        </p:spPr>
        <p:txBody>
          <a:bodyPr/>
          <a:lstStyle>
            <a:lvl1pPr>
              <a:defRPr smtClean="0"/>
            </a:lvl1pPr>
          </a:lstStyle>
          <a:p>
            <a:fld id="{E0F0CC84-B755-0B41-BF72-39F26596BC4C}" type="slidenum">
              <a:rPr lang="en-US">
                <a:solidFill>
                  <a:srgbClr val="002663"/>
                </a:solidFill>
              </a:rPr>
              <a:pPr/>
              <a:t>‹#›</a:t>
            </a:fld>
            <a:endParaRPr lang="en-US" dirty="0">
              <a:solidFill>
                <a:srgbClr val="0026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91275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nahb_white_first_end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08163" y="2762250"/>
            <a:ext cx="6858000" cy="685800"/>
          </a:xfrm>
        </p:spPr>
        <p:txBody>
          <a:bodyPr/>
          <a:lstStyle>
            <a:lvl1pPr>
              <a:defRPr sz="4100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82680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2"/>
            <a:ext cx="8229600" cy="4525963"/>
          </a:xfrm>
        </p:spPr>
        <p:txBody>
          <a:bodyPr rtlCol="0">
            <a:normAutofit/>
          </a:bodyPr>
          <a:lstStyle/>
          <a:p>
            <a:pPr lvl="0"/>
            <a:endParaRPr lang="en-US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>
              <a:solidFill>
                <a:srgbClr val="002663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127FB6-CF43-4FDD-9D4A-94F9656BF345}" type="slidenum">
              <a:rPr lang="en-US">
                <a:solidFill>
                  <a:srgbClr val="002663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26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6974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2663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28EAD-3134-44BD-A34D-7342D5302EEA}" type="slidenum">
              <a:rPr lang="en-US">
                <a:solidFill>
                  <a:srgbClr val="002663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26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106894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/>
          <a:lstStyle/>
          <a:p>
            <a:fld id="{F63C5327-BC22-4971-A3EB-690D6B5D5BCE}" type="datetimeFigureOut">
              <a:rPr lang="en-US" smtClean="0">
                <a:solidFill>
                  <a:srgbClr val="FFFFFF"/>
                </a:solidFill>
                <a:latin typeface="Arial"/>
                <a:ea typeface="ＭＳ Ｐゴシック"/>
              </a:rPr>
              <a:pPr/>
              <a:t>7/23/2025</a:t>
            </a:fld>
            <a:endParaRPr lang="en-US">
              <a:solidFill>
                <a:srgbClr val="FFFFFF"/>
              </a:solidFill>
              <a:latin typeface="Arial"/>
              <a:ea typeface="ＭＳ Ｐゴシック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2663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E6A5A-BB5B-47E5-8921-D4B30C11DE35}" type="slidenum">
              <a:rPr lang="en-US" smtClean="0">
                <a:solidFill>
                  <a:srgbClr val="002663"/>
                </a:solidFill>
              </a:rPr>
              <a:pPr/>
              <a:t>‹#›</a:t>
            </a:fld>
            <a:endParaRPr lang="en-US">
              <a:solidFill>
                <a:srgbClr val="0026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545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D91BA-9A79-48E4-9EB2-826B57C8DA51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6257D-E263-4E57-B870-C5379008C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159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D91BA-9A79-48E4-9EB2-826B57C8DA51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6257D-E263-4E57-B870-C5379008C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795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Relationship Id="rId9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5" Type="http://schemas.openxmlformats.org/officeDocument/2006/relationships/slideLayout" Target="../slideLayouts/slideLayout31.xml"/><Relationship Id="rId4" Type="http://schemas.openxmlformats.org/officeDocument/2006/relationships/slideLayout" Target="../slideLayouts/slideLayout30.xml"/><Relationship Id="rId9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8.xml"/><Relationship Id="rId9" Type="http://schemas.openxmlformats.org/officeDocument/2006/relationships/image" Target="../media/image1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6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55.xml"/><Relationship Id="rId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74.xml"/><Relationship Id="rId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ED91BA-9A79-48E4-9EB2-826B57C8DA51}" type="datetimeFigureOut">
              <a:rPr lang="en-US" smtClean="0"/>
              <a:t>7/23/2025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F6257D-E263-4E57-B870-C5379008C4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432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4" name="Group 20"/>
          <p:cNvGrpSpPr>
            <a:grpSpLocks/>
          </p:cNvGrpSpPr>
          <p:nvPr/>
        </p:nvGrpSpPr>
        <p:grpSpPr bwMode="auto">
          <a:xfrm>
            <a:off x="0" y="0"/>
            <a:ext cx="9145588" cy="6858000"/>
            <a:chOff x="0" y="0"/>
            <a:chExt cx="5761" cy="4320"/>
          </a:xfrm>
        </p:grpSpPr>
        <p:sp>
          <p:nvSpPr>
            <p:cNvPr id="1031" name="Rectangle 7"/>
            <p:cNvSpPr>
              <a:spLocks noChangeArrowheads="1"/>
            </p:cNvSpPr>
            <p:nvPr userDrawn="1"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400" dirty="0">
                <a:solidFill>
                  <a:srgbClr val="FFFFFF"/>
                </a:solidFill>
              </a:endParaRPr>
            </a:p>
          </p:txBody>
        </p:sp>
        <p:pic>
          <p:nvPicPr>
            <p:cNvPr id="1043" name="Picture 19" descr="nahb_blue_bottom"/>
            <p:cNvPicPr>
              <a:picLocks noChangeAspect="1" noChangeArrowheads="1"/>
            </p:cNvPicPr>
            <p:nvPr userDrawn="1"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0" y="3687"/>
              <a:ext cx="5761" cy="633"/>
            </a:xfrm>
            <a:prstGeom prst="rect">
              <a:avLst/>
            </a:prstGeom>
            <a:noFill/>
          </p:spPr>
        </p:pic>
      </p:grp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79425" y="411163"/>
            <a:ext cx="5684838" cy="88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79426" y="2012952"/>
            <a:ext cx="8185150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394450" y="422275"/>
            <a:ext cx="2006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bg2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002663"/>
                </a:solidFill>
              </a:rPr>
              <a:t>Presentation Title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58200" y="422275"/>
            <a:ext cx="198438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 b="1">
                <a:solidFill>
                  <a:schemeClr val="bg2"/>
                </a:solidFill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AD5ED7F4-484A-D84D-8A01-AA8A89AB39F1}" type="slidenum">
              <a:rPr lang="en-US" smtClean="0">
                <a:solidFill>
                  <a:srgbClr val="002663"/>
                </a:solidFill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dirty="0">
              <a:solidFill>
                <a:srgbClr val="0026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78799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6225" r:id="rId1"/>
    <p:sldLayoutId id="2147486226" r:id="rId2"/>
    <p:sldLayoutId id="2147486227" r:id="rId3"/>
    <p:sldLayoutId id="2147486228" r:id="rId4"/>
    <p:sldLayoutId id="2147486229" r:id="rId5"/>
    <p:sldLayoutId id="2147486230" r:id="rId6"/>
    <p:sldLayoutId id="2147486231" r:id="rId7"/>
    <p:sldLayoutId id="2147486232" r:id="rId8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9pPr>
    </p:titleStyle>
    <p:bodyStyle>
      <a:lvl1pPr algn="l" rtl="0" eaLnBrk="1" fontAlgn="base" hangingPunct="1">
        <a:lnSpc>
          <a:spcPct val="95000"/>
        </a:lnSpc>
        <a:spcBef>
          <a:spcPct val="0"/>
        </a:spcBef>
        <a:spcAft>
          <a:spcPct val="50000"/>
        </a:spcAft>
        <a:defRPr>
          <a:solidFill>
            <a:schemeClr val="bg2"/>
          </a:solidFill>
          <a:latin typeface="+mn-lt"/>
          <a:ea typeface="+mn-ea"/>
          <a:cs typeface="+mn-cs"/>
        </a:defRPr>
      </a:lvl1pPr>
      <a:lvl2pPr marL="190500" indent="-188913" algn="l" rtl="0" eaLnBrk="1" fontAlgn="base" hangingPunct="1">
        <a:lnSpc>
          <a:spcPct val="95000"/>
        </a:lnSpc>
        <a:spcBef>
          <a:spcPct val="0"/>
        </a:spcBef>
        <a:spcAft>
          <a:spcPct val="50000"/>
        </a:spcAft>
        <a:buFont typeface="Times" charset="0"/>
        <a:buChar char="•"/>
        <a:defRPr>
          <a:solidFill>
            <a:schemeClr val="bg2"/>
          </a:solidFill>
          <a:latin typeface="+mn-lt"/>
          <a:ea typeface="+mn-ea"/>
        </a:defRPr>
      </a:lvl2pPr>
      <a:lvl3pPr marL="838200" indent="-236538" algn="l" rtl="0" eaLnBrk="1" fontAlgn="base" hangingPunct="1">
        <a:lnSpc>
          <a:spcPct val="50000"/>
        </a:lnSpc>
        <a:spcBef>
          <a:spcPct val="0"/>
        </a:spcBef>
        <a:spcAft>
          <a:spcPct val="50000"/>
        </a:spcAft>
        <a:buChar char="–"/>
        <a:defRPr>
          <a:solidFill>
            <a:schemeClr val="bg2"/>
          </a:solidFill>
          <a:latin typeface="+mn-lt"/>
          <a:ea typeface="+mn-ea"/>
        </a:defRPr>
      </a:lvl3pPr>
      <a:lvl4pPr marL="1639888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bg1"/>
          </a:solidFill>
          <a:latin typeface="+mn-lt"/>
          <a:ea typeface="+mn-ea"/>
        </a:defRPr>
      </a:lvl4pPr>
      <a:lvl5pPr marL="2058988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bg1"/>
          </a:solidFill>
          <a:latin typeface="+mn-lt"/>
          <a:ea typeface="+mn-ea"/>
        </a:defRPr>
      </a:lvl5pPr>
      <a:lvl6pPr marL="2516188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bg1"/>
          </a:solidFill>
          <a:latin typeface="+mn-lt"/>
          <a:ea typeface="+mn-ea"/>
        </a:defRPr>
      </a:lvl6pPr>
      <a:lvl7pPr marL="2973388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bg1"/>
          </a:solidFill>
          <a:latin typeface="+mn-lt"/>
          <a:ea typeface="+mn-ea"/>
        </a:defRPr>
      </a:lvl7pPr>
      <a:lvl8pPr marL="3430588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bg1"/>
          </a:solidFill>
          <a:latin typeface="+mn-lt"/>
          <a:ea typeface="+mn-ea"/>
        </a:defRPr>
      </a:lvl8pPr>
      <a:lvl9pPr marL="3887788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bg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4" name="Group 20"/>
          <p:cNvGrpSpPr>
            <a:grpSpLocks/>
          </p:cNvGrpSpPr>
          <p:nvPr/>
        </p:nvGrpSpPr>
        <p:grpSpPr bwMode="auto">
          <a:xfrm>
            <a:off x="0" y="0"/>
            <a:ext cx="9145588" cy="6858000"/>
            <a:chOff x="0" y="0"/>
            <a:chExt cx="5761" cy="4320"/>
          </a:xfrm>
        </p:grpSpPr>
        <p:sp>
          <p:nvSpPr>
            <p:cNvPr id="1031" name="Rectangle 7"/>
            <p:cNvSpPr>
              <a:spLocks noChangeArrowheads="1"/>
            </p:cNvSpPr>
            <p:nvPr userDrawn="1"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pic>
          <p:nvPicPr>
            <p:cNvPr id="1043" name="Picture 19" descr="nahb_blue_bottom"/>
            <p:cNvPicPr>
              <a:picLocks noChangeAspect="1" noChangeArrowheads="1"/>
            </p:cNvPicPr>
            <p:nvPr userDrawn="1"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0" y="3687"/>
              <a:ext cx="5761" cy="633"/>
            </a:xfrm>
            <a:prstGeom prst="rect">
              <a:avLst/>
            </a:prstGeom>
            <a:noFill/>
          </p:spPr>
        </p:pic>
      </p:grp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79425" y="411163"/>
            <a:ext cx="5684838" cy="88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79426" y="2012952"/>
            <a:ext cx="8185150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394450" y="422275"/>
            <a:ext cx="2006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58200" y="422275"/>
            <a:ext cx="198438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 b="1">
                <a:solidFill>
                  <a:schemeClr val="bg2"/>
                </a:solidFill>
              </a:defRPr>
            </a:lvl1pPr>
          </a:lstStyle>
          <a:p>
            <a:fld id="{AD5ED7F4-484A-D84D-8A01-AA8A89AB39F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56271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9837" r:id="rId1"/>
    <p:sldLayoutId id="2147489838" r:id="rId2"/>
    <p:sldLayoutId id="2147489839" r:id="rId3"/>
    <p:sldLayoutId id="2147489840" r:id="rId4"/>
    <p:sldLayoutId id="2147489841" r:id="rId5"/>
    <p:sldLayoutId id="2147489843" r:id="rId6"/>
    <p:sldLayoutId id="2147489844" r:id="rId7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9pPr>
    </p:titleStyle>
    <p:bodyStyle>
      <a:lvl1pPr algn="l" rtl="0" eaLnBrk="1" fontAlgn="base" hangingPunct="1">
        <a:lnSpc>
          <a:spcPct val="95000"/>
        </a:lnSpc>
        <a:spcBef>
          <a:spcPct val="0"/>
        </a:spcBef>
        <a:spcAft>
          <a:spcPct val="50000"/>
        </a:spcAft>
        <a:defRPr>
          <a:solidFill>
            <a:schemeClr val="bg2"/>
          </a:solidFill>
          <a:latin typeface="+mn-lt"/>
          <a:ea typeface="+mn-ea"/>
          <a:cs typeface="+mn-cs"/>
        </a:defRPr>
      </a:lvl1pPr>
      <a:lvl2pPr marL="190500" indent="-188913" algn="l" rtl="0" eaLnBrk="1" fontAlgn="base" hangingPunct="1">
        <a:lnSpc>
          <a:spcPct val="95000"/>
        </a:lnSpc>
        <a:spcBef>
          <a:spcPct val="0"/>
        </a:spcBef>
        <a:spcAft>
          <a:spcPct val="50000"/>
        </a:spcAft>
        <a:buFont typeface="Times" charset="0"/>
        <a:buChar char="•"/>
        <a:defRPr>
          <a:solidFill>
            <a:schemeClr val="bg2"/>
          </a:solidFill>
          <a:latin typeface="+mn-lt"/>
          <a:ea typeface="+mn-ea"/>
        </a:defRPr>
      </a:lvl2pPr>
      <a:lvl3pPr marL="838200" indent="-236538" algn="l" rtl="0" eaLnBrk="1" fontAlgn="base" hangingPunct="1">
        <a:lnSpc>
          <a:spcPct val="50000"/>
        </a:lnSpc>
        <a:spcBef>
          <a:spcPct val="0"/>
        </a:spcBef>
        <a:spcAft>
          <a:spcPct val="50000"/>
        </a:spcAft>
        <a:buChar char="–"/>
        <a:defRPr>
          <a:solidFill>
            <a:schemeClr val="bg2"/>
          </a:solidFill>
          <a:latin typeface="+mn-lt"/>
          <a:ea typeface="+mn-ea"/>
        </a:defRPr>
      </a:lvl3pPr>
      <a:lvl4pPr marL="1639888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bg1"/>
          </a:solidFill>
          <a:latin typeface="+mn-lt"/>
          <a:ea typeface="+mn-ea"/>
        </a:defRPr>
      </a:lvl4pPr>
      <a:lvl5pPr marL="2058988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bg1"/>
          </a:solidFill>
          <a:latin typeface="+mn-lt"/>
          <a:ea typeface="+mn-ea"/>
        </a:defRPr>
      </a:lvl5pPr>
      <a:lvl6pPr marL="2516188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bg1"/>
          </a:solidFill>
          <a:latin typeface="+mn-lt"/>
          <a:ea typeface="+mn-ea"/>
        </a:defRPr>
      </a:lvl6pPr>
      <a:lvl7pPr marL="2973388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bg1"/>
          </a:solidFill>
          <a:latin typeface="+mn-lt"/>
          <a:ea typeface="+mn-ea"/>
        </a:defRPr>
      </a:lvl7pPr>
      <a:lvl8pPr marL="3430588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bg1"/>
          </a:solidFill>
          <a:latin typeface="+mn-lt"/>
          <a:ea typeface="+mn-ea"/>
        </a:defRPr>
      </a:lvl8pPr>
      <a:lvl9pPr marL="3887788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bg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4" name="Group 20"/>
          <p:cNvGrpSpPr>
            <a:grpSpLocks/>
          </p:cNvGrpSpPr>
          <p:nvPr/>
        </p:nvGrpSpPr>
        <p:grpSpPr bwMode="auto">
          <a:xfrm>
            <a:off x="0" y="0"/>
            <a:ext cx="9145588" cy="6858000"/>
            <a:chOff x="0" y="0"/>
            <a:chExt cx="5761" cy="4320"/>
          </a:xfrm>
        </p:grpSpPr>
        <p:sp>
          <p:nvSpPr>
            <p:cNvPr id="1031" name="Rectangle 7"/>
            <p:cNvSpPr>
              <a:spLocks noChangeArrowheads="1"/>
            </p:cNvSpPr>
            <p:nvPr userDrawn="1"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pic>
          <p:nvPicPr>
            <p:cNvPr id="1043" name="Picture 19" descr="nahb_blue_bottom"/>
            <p:cNvPicPr>
              <a:picLocks noChangeAspect="1" noChangeArrowheads="1"/>
            </p:cNvPicPr>
            <p:nvPr userDrawn="1"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0" y="3687"/>
              <a:ext cx="5761" cy="633"/>
            </a:xfrm>
            <a:prstGeom prst="rect">
              <a:avLst/>
            </a:prstGeom>
            <a:noFill/>
          </p:spPr>
        </p:pic>
      </p:grp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79425" y="411163"/>
            <a:ext cx="5684838" cy="88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79425" y="2012950"/>
            <a:ext cx="8185150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394450" y="422275"/>
            <a:ext cx="2006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58200" y="422275"/>
            <a:ext cx="198438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 b="1">
                <a:solidFill>
                  <a:schemeClr val="bg2"/>
                </a:solidFill>
              </a:defRPr>
            </a:lvl1pPr>
          </a:lstStyle>
          <a:p>
            <a:fld id="{AD5ED7F4-484A-D84D-8A01-AA8A89AB39F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10887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9918" r:id="rId1"/>
    <p:sldLayoutId id="2147489919" r:id="rId2"/>
    <p:sldLayoutId id="2147489920" r:id="rId3"/>
    <p:sldLayoutId id="2147489921" r:id="rId4"/>
    <p:sldLayoutId id="2147489922" r:id="rId5"/>
    <p:sldLayoutId id="2147489923" r:id="rId6"/>
    <p:sldLayoutId id="2147489925" r:id="rId7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9pPr>
    </p:titleStyle>
    <p:bodyStyle>
      <a:lvl1pPr algn="l" rtl="0" eaLnBrk="1" fontAlgn="base" hangingPunct="1">
        <a:lnSpc>
          <a:spcPct val="95000"/>
        </a:lnSpc>
        <a:spcBef>
          <a:spcPct val="0"/>
        </a:spcBef>
        <a:spcAft>
          <a:spcPct val="50000"/>
        </a:spcAft>
        <a:defRPr>
          <a:solidFill>
            <a:schemeClr val="bg2"/>
          </a:solidFill>
          <a:latin typeface="+mn-lt"/>
          <a:ea typeface="+mn-ea"/>
          <a:cs typeface="+mn-cs"/>
        </a:defRPr>
      </a:lvl1pPr>
      <a:lvl2pPr marL="190500" indent="-188913" algn="l" rtl="0" eaLnBrk="1" fontAlgn="base" hangingPunct="1">
        <a:lnSpc>
          <a:spcPct val="95000"/>
        </a:lnSpc>
        <a:spcBef>
          <a:spcPct val="0"/>
        </a:spcBef>
        <a:spcAft>
          <a:spcPct val="50000"/>
        </a:spcAft>
        <a:buFont typeface="Times" charset="0"/>
        <a:buChar char="•"/>
        <a:defRPr>
          <a:solidFill>
            <a:schemeClr val="bg2"/>
          </a:solidFill>
          <a:latin typeface="+mn-lt"/>
          <a:ea typeface="+mn-ea"/>
        </a:defRPr>
      </a:lvl2pPr>
      <a:lvl3pPr marL="838200" indent="-236538" algn="l" rtl="0" eaLnBrk="1" fontAlgn="base" hangingPunct="1">
        <a:lnSpc>
          <a:spcPct val="50000"/>
        </a:lnSpc>
        <a:spcBef>
          <a:spcPct val="0"/>
        </a:spcBef>
        <a:spcAft>
          <a:spcPct val="50000"/>
        </a:spcAft>
        <a:buChar char="–"/>
        <a:defRPr>
          <a:solidFill>
            <a:schemeClr val="bg2"/>
          </a:solidFill>
          <a:latin typeface="+mn-lt"/>
          <a:ea typeface="+mn-ea"/>
        </a:defRPr>
      </a:lvl3pPr>
      <a:lvl4pPr marL="1639888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bg1"/>
          </a:solidFill>
          <a:latin typeface="+mn-lt"/>
          <a:ea typeface="+mn-ea"/>
        </a:defRPr>
      </a:lvl4pPr>
      <a:lvl5pPr marL="2058988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bg1"/>
          </a:solidFill>
          <a:latin typeface="+mn-lt"/>
          <a:ea typeface="+mn-ea"/>
        </a:defRPr>
      </a:lvl5pPr>
      <a:lvl6pPr marL="2516188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bg1"/>
          </a:solidFill>
          <a:latin typeface="+mn-lt"/>
          <a:ea typeface="+mn-ea"/>
        </a:defRPr>
      </a:lvl6pPr>
      <a:lvl7pPr marL="2973388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bg1"/>
          </a:solidFill>
          <a:latin typeface="+mn-lt"/>
          <a:ea typeface="+mn-ea"/>
        </a:defRPr>
      </a:lvl7pPr>
      <a:lvl8pPr marL="3430588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bg1"/>
          </a:solidFill>
          <a:latin typeface="+mn-lt"/>
          <a:ea typeface="+mn-ea"/>
        </a:defRPr>
      </a:lvl8pPr>
      <a:lvl9pPr marL="3887788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bg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72ED91BA-9A79-48E4-9EB2-826B57C8DA51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7/23/2025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CCF6257D-E263-4E57-B870-C5379008C4F7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9428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927" r:id="rId1"/>
    <p:sldLayoutId id="2147489928" r:id="rId2"/>
    <p:sldLayoutId id="2147489929" r:id="rId3"/>
    <p:sldLayoutId id="2147489930" r:id="rId4"/>
    <p:sldLayoutId id="2147489931" r:id="rId5"/>
    <p:sldLayoutId id="2147489932" r:id="rId6"/>
    <p:sldLayoutId id="2147489933" r:id="rId7"/>
    <p:sldLayoutId id="2147489934" r:id="rId8"/>
    <p:sldLayoutId id="2147489935" r:id="rId9"/>
    <p:sldLayoutId id="2147489936" r:id="rId10"/>
    <p:sldLayoutId id="214748993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4" name="Group 20"/>
          <p:cNvGrpSpPr>
            <a:grpSpLocks/>
          </p:cNvGrpSpPr>
          <p:nvPr/>
        </p:nvGrpSpPr>
        <p:grpSpPr bwMode="auto">
          <a:xfrm>
            <a:off x="0" y="0"/>
            <a:ext cx="9145588" cy="6858000"/>
            <a:chOff x="0" y="0"/>
            <a:chExt cx="5761" cy="4320"/>
          </a:xfrm>
        </p:grpSpPr>
        <p:sp>
          <p:nvSpPr>
            <p:cNvPr id="1031" name="Rectangle 7"/>
            <p:cNvSpPr>
              <a:spLocks noChangeArrowheads="1"/>
            </p:cNvSpPr>
            <p:nvPr userDrawn="1"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sz="2400" dirty="0">
                <a:solidFill>
                  <a:srgbClr val="FFFFFF"/>
                </a:solidFill>
                <a:latin typeface="Arial"/>
                <a:ea typeface="ＭＳ Ｐゴシック"/>
              </a:endParaRPr>
            </a:p>
          </p:txBody>
        </p:sp>
        <p:pic>
          <p:nvPicPr>
            <p:cNvPr id="1043" name="Picture 19" descr="nahb_blue_bottom"/>
            <p:cNvPicPr>
              <a:picLocks noChangeAspect="1" noChangeArrowheads="1"/>
            </p:cNvPicPr>
            <p:nvPr userDrawn="1"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0" y="3687"/>
              <a:ext cx="5761" cy="633"/>
            </a:xfrm>
            <a:prstGeom prst="rect">
              <a:avLst/>
            </a:prstGeom>
            <a:noFill/>
          </p:spPr>
        </p:pic>
      </p:grp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79425" y="411163"/>
            <a:ext cx="5684838" cy="88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79426" y="2012952"/>
            <a:ext cx="8185150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394450" y="422275"/>
            <a:ext cx="2006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bg2"/>
                </a:solidFill>
              </a:defRPr>
            </a:lvl1pPr>
          </a:lstStyle>
          <a:p>
            <a:r>
              <a:rPr lang="en-US" dirty="0">
                <a:solidFill>
                  <a:srgbClr val="002663"/>
                </a:solidFill>
                <a:latin typeface="Arial"/>
                <a:ea typeface="ＭＳ Ｐゴシック"/>
              </a:rPr>
              <a:t>Presentation Title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58200" y="422275"/>
            <a:ext cx="198438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 b="1">
                <a:solidFill>
                  <a:schemeClr val="bg2"/>
                </a:solidFill>
              </a:defRPr>
            </a:lvl1pPr>
          </a:lstStyle>
          <a:p>
            <a:fld id="{AD5ED7F4-484A-D84D-8A01-AA8A89AB39F1}" type="slidenum">
              <a:rPr lang="en-US" smtClean="0">
                <a:solidFill>
                  <a:srgbClr val="002663"/>
                </a:solidFill>
                <a:latin typeface="Arial"/>
                <a:ea typeface="ＭＳ Ｐゴシック"/>
              </a:rPr>
              <a:pPr/>
              <a:t>‹#›</a:t>
            </a:fld>
            <a:endParaRPr lang="en-US" dirty="0">
              <a:solidFill>
                <a:srgbClr val="002663"/>
              </a:solidFill>
              <a:latin typeface="Arial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342654122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9951" r:id="rId1"/>
    <p:sldLayoutId id="2147489952" r:id="rId2"/>
    <p:sldLayoutId id="2147489953" r:id="rId3"/>
    <p:sldLayoutId id="2147489954" r:id="rId4"/>
    <p:sldLayoutId id="2147489955" r:id="rId5"/>
    <p:sldLayoutId id="2147489956" r:id="rId6"/>
    <p:sldLayoutId id="2147489957" r:id="rId7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9pPr>
    </p:titleStyle>
    <p:bodyStyle>
      <a:lvl1pPr algn="l" rtl="0" eaLnBrk="1" fontAlgn="base" hangingPunct="1">
        <a:lnSpc>
          <a:spcPct val="95000"/>
        </a:lnSpc>
        <a:spcBef>
          <a:spcPct val="0"/>
        </a:spcBef>
        <a:spcAft>
          <a:spcPct val="50000"/>
        </a:spcAft>
        <a:defRPr>
          <a:solidFill>
            <a:schemeClr val="bg2"/>
          </a:solidFill>
          <a:latin typeface="+mn-lt"/>
          <a:ea typeface="+mn-ea"/>
          <a:cs typeface="+mn-cs"/>
        </a:defRPr>
      </a:lvl1pPr>
      <a:lvl2pPr marL="190500" indent="-188913" algn="l" rtl="0" eaLnBrk="1" fontAlgn="base" hangingPunct="1">
        <a:lnSpc>
          <a:spcPct val="95000"/>
        </a:lnSpc>
        <a:spcBef>
          <a:spcPct val="0"/>
        </a:spcBef>
        <a:spcAft>
          <a:spcPct val="50000"/>
        </a:spcAft>
        <a:buFont typeface="Times" charset="0"/>
        <a:buChar char="•"/>
        <a:defRPr>
          <a:solidFill>
            <a:schemeClr val="bg2"/>
          </a:solidFill>
          <a:latin typeface="+mn-lt"/>
          <a:ea typeface="+mn-ea"/>
        </a:defRPr>
      </a:lvl2pPr>
      <a:lvl3pPr marL="838200" indent="-236538" algn="l" rtl="0" eaLnBrk="1" fontAlgn="base" hangingPunct="1">
        <a:lnSpc>
          <a:spcPct val="50000"/>
        </a:lnSpc>
        <a:spcBef>
          <a:spcPct val="0"/>
        </a:spcBef>
        <a:spcAft>
          <a:spcPct val="50000"/>
        </a:spcAft>
        <a:buChar char="–"/>
        <a:defRPr>
          <a:solidFill>
            <a:schemeClr val="bg2"/>
          </a:solidFill>
          <a:latin typeface="+mn-lt"/>
          <a:ea typeface="+mn-ea"/>
        </a:defRPr>
      </a:lvl3pPr>
      <a:lvl4pPr marL="1639888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bg1"/>
          </a:solidFill>
          <a:latin typeface="+mn-lt"/>
          <a:ea typeface="+mn-ea"/>
        </a:defRPr>
      </a:lvl4pPr>
      <a:lvl5pPr marL="2058988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bg1"/>
          </a:solidFill>
          <a:latin typeface="+mn-lt"/>
          <a:ea typeface="+mn-ea"/>
        </a:defRPr>
      </a:lvl5pPr>
      <a:lvl6pPr marL="2516188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bg1"/>
          </a:solidFill>
          <a:latin typeface="+mn-lt"/>
          <a:ea typeface="+mn-ea"/>
        </a:defRPr>
      </a:lvl6pPr>
      <a:lvl7pPr marL="2973388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bg1"/>
          </a:solidFill>
          <a:latin typeface="+mn-lt"/>
          <a:ea typeface="+mn-ea"/>
        </a:defRPr>
      </a:lvl7pPr>
      <a:lvl8pPr marL="3430588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bg1"/>
          </a:solidFill>
          <a:latin typeface="+mn-lt"/>
          <a:ea typeface="+mn-ea"/>
        </a:defRPr>
      </a:lvl8pPr>
      <a:lvl9pPr marL="3887788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bg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4" name="Group 20"/>
          <p:cNvGrpSpPr>
            <a:grpSpLocks/>
          </p:cNvGrpSpPr>
          <p:nvPr/>
        </p:nvGrpSpPr>
        <p:grpSpPr bwMode="auto">
          <a:xfrm>
            <a:off x="0" y="0"/>
            <a:ext cx="9145588" cy="6858000"/>
            <a:chOff x="0" y="0"/>
            <a:chExt cx="5761" cy="4320"/>
          </a:xfrm>
        </p:grpSpPr>
        <p:sp>
          <p:nvSpPr>
            <p:cNvPr id="1031" name="Rectangle 7"/>
            <p:cNvSpPr>
              <a:spLocks noChangeArrowheads="1"/>
            </p:cNvSpPr>
            <p:nvPr userDrawn="1"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sz="2400" dirty="0"/>
            </a:p>
          </p:txBody>
        </p:sp>
        <p:pic>
          <p:nvPicPr>
            <p:cNvPr id="1043" name="Picture 19" descr="nahb_blue_bottom"/>
            <p:cNvPicPr>
              <a:picLocks noChangeAspect="1" noChangeArrowheads="1"/>
            </p:cNvPicPr>
            <p:nvPr userDrawn="1"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0" y="3687"/>
              <a:ext cx="5761" cy="633"/>
            </a:xfrm>
            <a:prstGeom prst="rect">
              <a:avLst/>
            </a:prstGeom>
            <a:noFill/>
          </p:spPr>
        </p:pic>
      </p:grp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79425" y="411163"/>
            <a:ext cx="5684838" cy="88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79426" y="2012952"/>
            <a:ext cx="8185150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394450" y="422275"/>
            <a:ext cx="2006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58200" y="422275"/>
            <a:ext cx="198438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 b="1">
                <a:solidFill>
                  <a:schemeClr val="bg2"/>
                </a:solidFill>
              </a:defRPr>
            </a:lvl1pPr>
          </a:lstStyle>
          <a:p>
            <a:fld id="{AD5ED7F4-484A-D84D-8A01-AA8A89AB39F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38817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9959" r:id="rId1"/>
    <p:sldLayoutId id="2147489960" r:id="rId2"/>
    <p:sldLayoutId id="2147489961" r:id="rId3"/>
    <p:sldLayoutId id="2147489962" r:id="rId4"/>
    <p:sldLayoutId id="2147489963" r:id="rId5"/>
    <p:sldLayoutId id="2147489964" r:id="rId6"/>
    <p:sldLayoutId id="2147489965" r:id="rId7"/>
    <p:sldLayoutId id="2147489966" r:id="rId8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9pPr>
    </p:titleStyle>
    <p:bodyStyle>
      <a:lvl1pPr algn="l" rtl="0" eaLnBrk="1" fontAlgn="base" hangingPunct="1">
        <a:lnSpc>
          <a:spcPct val="95000"/>
        </a:lnSpc>
        <a:spcBef>
          <a:spcPct val="0"/>
        </a:spcBef>
        <a:spcAft>
          <a:spcPct val="50000"/>
        </a:spcAft>
        <a:defRPr>
          <a:solidFill>
            <a:schemeClr val="bg2"/>
          </a:solidFill>
          <a:latin typeface="+mn-lt"/>
          <a:ea typeface="+mn-ea"/>
          <a:cs typeface="+mn-cs"/>
        </a:defRPr>
      </a:lvl1pPr>
      <a:lvl2pPr marL="190500" indent="-188913" algn="l" rtl="0" eaLnBrk="1" fontAlgn="base" hangingPunct="1">
        <a:lnSpc>
          <a:spcPct val="95000"/>
        </a:lnSpc>
        <a:spcBef>
          <a:spcPct val="0"/>
        </a:spcBef>
        <a:spcAft>
          <a:spcPct val="50000"/>
        </a:spcAft>
        <a:buFont typeface="Times" charset="0"/>
        <a:buChar char="•"/>
        <a:defRPr>
          <a:solidFill>
            <a:schemeClr val="bg2"/>
          </a:solidFill>
          <a:latin typeface="+mn-lt"/>
          <a:ea typeface="+mn-ea"/>
        </a:defRPr>
      </a:lvl2pPr>
      <a:lvl3pPr marL="838200" indent="-236538" algn="l" rtl="0" eaLnBrk="1" fontAlgn="base" hangingPunct="1">
        <a:lnSpc>
          <a:spcPct val="50000"/>
        </a:lnSpc>
        <a:spcBef>
          <a:spcPct val="0"/>
        </a:spcBef>
        <a:spcAft>
          <a:spcPct val="50000"/>
        </a:spcAft>
        <a:buChar char="–"/>
        <a:defRPr>
          <a:solidFill>
            <a:schemeClr val="bg2"/>
          </a:solidFill>
          <a:latin typeface="+mn-lt"/>
          <a:ea typeface="+mn-ea"/>
        </a:defRPr>
      </a:lvl3pPr>
      <a:lvl4pPr marL="1639888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bg1"/>
          </a:solidFill>
          <a:latin typeface="+mn-lt"/>
          <a:ea typeface="+mn-ea"/>
        </a:defRPr>
      </a:lvl4pPr>
      <a:lvl5pPr marL="2058988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bg1"/>
          </a:solidFill>
          <a:latin typeface="+mn-lt"/>
          <a:ea typeface="+mn-ea"/>
        </a:defRPr>
      </a:lvl5pPr>
      <a:lvl6pPr marL="2516188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bg1"/>
          </a:solidFill>
          <a:latin typeface="+mn-lt"/>
          <a:ea typeface="+mn-ea"/>
        </a:defRPr>
      </a:lvl6pPr>
      <a:lvl7pPr marL="2973388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bg1"/>
          </a:solidFill>
          <a:latin typeface="+mn-lt"/>
          <a:ea typeface="+mn-ea"/>
        </a:defRPr>
      </a:lvl7pPr>
      <a:lvl8pPr marL="3430588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bg1"/>
          </a:solidFill>
          <a:latin typeface="+mn-lt"/>
          <a:ea typeface="+mn-ea"/>
        </a:defRPr>
      </a:lvl8pPr>
      <a:lvl9pPr marL="3887788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bg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7/23/2025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5ED7F4-484A-D84D-8A01-AA8A89AB39F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124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980" r:id="rId1"/>
    <p:sldLayoutId id="2147489981" r:id="rId2"/>
    <p:sldLayoutId id="2147489982" r:id="rId3"/>
    <p:sldLayoutId id="2147489983" r:id="rId4"/>
    <p:sldLayoutId id="2147489984" r:id="rId5"/>
    <p:sldLayoutId id="2147489985" r:id="rId6"/>
    <p:sldLayoutId id="2147489986" r:id="rId7"/>
    <p:sldLayoutId id="2147489987" r:id="rId8"/>
    <p:sldLayoutId id="2147489988" r:id="rId9"/>
    <p:sldLayoutId id="2147489989" r:id="rId10"/>
    <p:sldLayoutId id="2147489990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4" name="Group 20"/>
          <p:cNvGrpSpPr>
            <a:grpSpLocks/>
          </p:cNvGrpSpPr>
          <p:nvPr/>
        </p:nvGrpSpPr>
        <p:grpSpPr bwMode="auto">
          <a:xfrm>
            <a:off x="0" y="0"/>
            <a:ext cx="9145588" cy="6858000"/>
            <a:chOff x="0" y="0"/>
            <a:chExt cx="5761" cy="4320"/>
          </a:xfrm>
        </p:grpSpPr>
        <p:sp>
          <p:nvSpPr>
            <p:cNvPr id="1031" name="Rectangle 7"/>
            <p:cNvSpPr>
              <a:spLocks noChangeArrowheads="1"/>
            </p:cNvSpPr>
            <p:nvPr userDrawn="1"/>
          </p:nvSpPr>
          <p:spPr bwMode="auto">
            <a:xfrm>
              <a:off x="0" y="0"/>
              <a:ext cx="5760" cy="4320"/>
            </a:xfrm>
            <a:prstGeom prst="rect">
              <a:avLst/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sz="1800" dirty="0">
                <a:solidFill>
                  <a:srgbClr val="FFFFFF"/>
                </a:solidFill>
                <a:latin typeface="Arial"/>
                <a:ea typeface="ＭＳ Ｐゴシック"/>
              </a:endParaRPr>
            </a:p>
          </p:txBody>
        </p:sp>
        <p:pic>
          <p:nvPicPr>
            <p:cNvPr id="1043" name="Picture 19" descr="nahb_blue_bottom"/>
            <p:cNvPicPr>
              <a:picLocks noChangeAspect="1" noChangeArrowheads="1"/>
            </p:cNvPicPr>
            <p:nvPr userDrawn="1"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0" y="3687"/>
              <a:ext cx="5761" cy="633"/>
            </a:xfrm>
            <a:prstGeom prst="rect">
              <a:avLst/>
            </a:prstGeom>
            <a:noFill/>
          </p:spPr>
        </p:pic>
      </p:grp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79425" y="411163"/>
            <a:ext cx="5684838" cy="88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79426" y="2012952"/>
            <a:ext cx="8185150" cy="374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394450" y="422275"/>
            <a:ext cx="2006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chemeClr val="bg2"/>
                </a:solidFill>
              </a:defRPr>
            </a:lvl1pPr>
          </a:lstStyle>
          <a:p>
            <a:r>
              <a:rPr lang="en-US" dirty="0">
                <a:solidFill>
                  <a:srgbClr val="002663"/>
                </a:solidFill>
                <a:latin typeface="Arial"/>
                <a:ea typeface="ＭＳ Ｐゴシック"/>
              </a:rPr>
              <a:t>Presentation Title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58200" y="422275"/>
            <a:ext cx="198438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900" b="1">
                <a:solidFill>
                  <a:schemeClr val="bg2"/>
                </a:solidFill>
              </a:defRPr>
            </a:lvl1pPr>
          </a:lstStyle>
          <a:p>
            <a:fld id="{AD5ED7F4-484A-D84D-8A01-AA8A89AB39F1}" type="slidenum">
              <a:rPr lang="en-US" smtClean="0">
                <a:solidFill>
                  <a:srgbClr val="002663"/>
                </a:solidFill>
                <a:latin typeface="Arial"/>
                <a:ea typeface="ＭＳ Ｐゴシック"/>
              </a:rPr>
              <a:pPr/>
              <a:t>‹#›</a:t>
            </a:fld>
            <a:endParaRPr lang="en-US" dirty="0">
              <a:solidFill>
                <a:srgbClr val="002663"/>
              </a:solidFill>
              <a:latin typeface="Arial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2622081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9992" r:id="rId1"/>
    <p:sldLayoutId id="2147489993" r:id="rId2"/>
    <p:sldLayoutId id="2147489994" r:id="rId3"/>
    <p:sldLayoutId id="2147489995" r:id="rId4"/>
    <p:sldLayoutId id="2147489996" r:id="rId5"/>
    <p:sldLayoutId id="2147489997" r:id="rId6"/>
    <p:sldLayoutId id="2147489998" r:id="rId7"/>
    <p:sldLayoutId id="2147489999" r:id="rId8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  <a:ea typeface="ＭＳ Ｐゴシック" charset="-128"/>
          <a:cs typeface="ＭＳ Ｐゴシック" charset="-128"/>
        </a:defRPr>
      </a:lvl9pPr>
    </p:titleStyle>
    <p:bodyStyle>
      <a:lvl1pPr algn="l" rtl="0" eaLnBrk="1" fontAlgn="base" hangingPunct="1">
        <a:lnSpc>
          <a:spcPct val="95000"/>
        </a:lnSpc>
        <a:spcBef>
          <a:spcPct val="0"/>
        </a:spcBef>
        <a:spcAft>
          <a:spcPct val="50000"/>
        </a:spcAft>
        <a:defRPr>
          <a:solidFill>
            <a:schemeClr val="bg2"/>
          </a:solidFill>
          <a:latin typeface="+mn-lt"/>
          <a:ea typeface="+mn-ea"/>
          <a:cs typeface="+mn-cs"/>
        </a:defRPr>
      </a:lvl1pPr>
      <a:lvl2pPr marL="190500" indent="-188913" algn="l" rtl="0" eaLnBrk="1" fontAlgn="base" hangingPunct="1">
        <a:lnSpc>
          <a:spcPct val="95000"/>
        </a:lnSpc>
        <a:spcBef>
          <a:spcPct val="0"/>
        </a:spcBef>
        <a:spcAft>
          <a:spcPct val="50000"/>
        </a:spcAft>
        <a:buFont typeface="Times" charset="0"/>
        <a:buChar char="•"/>
        <a:defRPr>
          <a:solidFill>
            <a:schemeClr val="bg2"/>
          </a:solidFill>
          <a:latin typeface="+mn-lt"/>
          <a:ea typeface="+mn-ea"/>
        </a:defRPr>
      </a:lvl2pPr>
      <a:lvl3pPr marL="838200" indent="-236538" algn="l" rtl="0" eaLnBrk="1" fontAlgn="base" hangingPunct="1">
        <a:lnSpc>
          <a:spcPct val="50000"/>
        </a:lnSpc>
        <a:spcBef>
          <a:spcPct val="0"/>
        </a:spcBef>
        <a:spcAft>
          <a:spcPct val="50000"/>
        </a:spcAft>
        <a:buChar char="–"/>
        <a:defRPr>
          <a:solidFill>
            <a:schemeClr val="bg2"/>
          </a:solidFill>
          <a:latin typeface="+mn-lt"/>
          <a:ea typeface="+mn-ea"/>
        </a:defRPr>
      </a:lvl3pPr>
      <a:lvl4pPr marL="1639888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bg1"/>
          </a:solidFill>
          <a:latin typeface="+mn-lt"/>
          <a:ea typeface="+mn-ea"/>
        </a:defRPr>
      </a:lvl4pPr>
      <a:lvl5pPr marL="2058988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bg1"/>
          </a:solidFill>
          <a:latin typeface="+mn-lt"/>
          <a:ea typeface="+mn-ea"/>
        </a:defRPr>
      </a:lvl5pPr>
      <a:lvl6pPr marL="2516188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bg1"/>
          </a:solidFill>
          <a:latin typeface="+mn-lt"/>
          <a:ea typeface="+mn-ea"/>
        </a:defRPr>
      </a:lvl6pPr>
      <a:lvl7pPr marL="2973388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bg1"/>
          </a:solidFill>
          <a:latin typeface="+mn-lt"/>
          <a:ea typeface="+mn-ea"/>
        </a:defRPr>
      </a:lvl7pPr>
      <a:lvl8pPr marL="3430588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bg1"/>
          </a:solidFill>
          <a:latin typeface="+mn-lt"/>
          <a:ea typeface="+mn-ea"/>
        </a:defRPr>
      </a:lvl8pPr>
      <a:lvl9pPr marL="3887788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bg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fred.stlouisfed.org/graph/?g=1KHzT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1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fred.stlouisfed.org/graph/?g=1IEDT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4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fred.stlouisfed.org/graph/?g=10kL3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44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fred.stlouisfed.org/graph/?g=1KDnk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46.jp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5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4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4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8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mailto:elliot@graphsandlaughs.net" TargetMode="Externa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533400" y="2185262"/>
            <a:ext cx="8077200" cy="312968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cap="none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Presented by</a:t>
            </a:r>
            <a:r>
              <a:rPr lang="en-US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: </a:t>
            </a:r>
          </a:p>
          <a:p>
            <a:pPr>
              <a:defRPr/>
            </a:pPr>
            <a:r>
              <a:rPr lang="en-US" cap="none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Elliot F. Eisenberg, Ph.D. </a:t>
            </a:r>
          </a:p>
          <a:p>
            <a:pPr>
              <a:defRPr/>
            </a:pPr>
            <a:r>
              <a:rPr lang="en-US" cap="none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President: </a:t>
            </a:r>
            <a:r>
              <a:rPr lang="en-US" cap="none" dirty="0" err="1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GraphsandLaughs</a:t>
            </a:r>
            <a:r>
              <a:rPr lang="en-US" cap="none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, LLC</a:t>
            </a:r>
          </a:p>
          <a:p>
            <a:pPr>
              <a:defRPr/>
            </a:pPr>
            <a:endParaRPr lang="en-US" sz="1200" dirty="0">
              <a:solidFill>
                <a:srgbClr val="002060"/>
              </a:solidFill>
              <a:latin typeface="Tahoma" pitchFamily="34" charset="0"/>
              <a:cs typeface="Tahoma" pitchFamily="34" charset="0"/>
            </a:endParaRPr>
          </a:p>
          <a:p>
            <a:pPr>
              <a:defRPr/>
            </a:pPr>
            <a:r>
              <a:rPr lang="en-US" cap="none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Roseville, IL</a:t>
            </a:r>
          </a:p>
          <a:p>
            <a:pPr>
              <a:defRPr/>
            </a:pPr>
            <a:r>
              <a:rPr lang="en-US" cap="none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July 21, 2025</a:t>
            </a:r>
          </a:p>
        </p:txBody>
      </p:sp>
      <p:sp>
        <p:nvSpPr>
          <p:cNvPr id="9219" name="Text Box 3"/>
          <p:cNvSpPr>
            <a:spLocks noGrp="1" noChangeArrowheads="1"/>
          </p:cNvSpPr>
          <p:nvPr>
            <p:ph type="ctrTitle"/>
          </p:nvPr>
        </p:nvSpPr>
        <p:spPr>
          <a:xfrm>
            <a:off x="0" y="183695"/>
            <a:ext cx="9144000" cy="1819275"/>
          </a:xfrm>
        </p:spPr>
        <p:txBody>
          <a:bodyPr>
            <a:noAutofit/>
          </a:bodyPr>
          <a:lstStyle/>
          <a:p>
            <a:pPr>
              <a:spcBef>
                <a:spcPct val="50000"/>
              </a:spcBef>
            </a:pPr>
            <a:r>
              <a:rPr lang="en-US" sz="4000" b="1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THE US ECONOMY:   </a:t>
            </a:r>
            <a:br>
              <a:rPr lang="en-US" sz="4000" b="1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</a:br>
            <a:r>
              <a:rPr lang="en-US" sz="4000" b="1" dirty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REMARKABLY RESILIANT, SO FAR </a:t>
            </a:r>
          </a:p>
        </p:txBody>
      </p:sp>
      <p:pic>
        <p:nvPicPr>
          <p:cNvPr id="9220" name="Picture 4" descr="C:\Users\RF\Dropbox\GraphsandLaughs\Business Card\Graphs&amp;Laughs_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6040" y="5314952"/>
            <a:ext cx="3944937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6765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rrow: Down 4">
            <a:extLst>
              <a:ext uri="{FF2B5EF4-FFF2-40B4-BE49-F238E27FC236}">
                <a16:creationId xmlns:a16="http://schemas.microsoft.com/office/drawing/2014/main" id="{95DB195E-6CC3-B265-0B64-61EDB19CEF12}"/>
              </a:ext>
            </a:extLst>
          </p:cNvPr>
          <p:cNvSpPr/>
          <p:nvPr/>
        </p:nvSpPr>
        <p:spPr bwMode="auto">
          <a:xfrm>
            <a:off x="7721886" y="1196287"/>
            <a:ext cx="410033" cy="521208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40BBA938-AA8F-7BD9-D98D-085552DCF3F7}"/>
              </a:ext>
            </a:extLst>
          </p:cNvPr>
          <p:cNvSpPr/>
          <p:nvPr/>
        </p:nvSpPr>
        <p:spPr bwMode="auto">
          <a:xfrm>
            <a:off x="5853763" y="3620025"/>
            <a:ext cx="341299" cy="489204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0" y="3"/>
            <a:ext cx="9144000" cy="685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ＭＳ Ｐゴシック"/>
                <a:cs typeface="+mj-cs"/>
              </a:rPr>
              <a:t>Household Balance Sheets</a:t>
            </a:r>
            <a:b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ＭＳ Ｐゴシック"/>
                <a:cs typeface="+mj-cs"/>
              </a:rPr>
            </a:b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ＭＳ Ｐゴシック"/>
                <a:cs typeface="+mj-cs"/>
              </a:rPr>
              <a:t>Growth in net worth had been excellent through 24Q3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BDDDC93-AAC0-F012-E654-EB1DE5A789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14257"/>
            <a:ext cx="9144000" cy="5211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977268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836" y="7938"/>
            <a:ext cx="8678329" cy="683179"/>
          </a:xfrm>
        </p:spPr>
        <p:txBody>
          <a:bodyPr/>
          <a:lstStyle/>
          <a:p>
            <a:pPr algn="ctr"/>
            <a:r>
              <a:rPr lang="en-US" dirty="0"/>
              <a:t>The Stock Market Rebounds</a:t>
            </a:r>
            <a:br>
              <a:rPr lang="en-US" dirty="0"/>
            </a:br>
            <a:r>
              <a:rPr lang="en-US" sz="1600" dirty="0"/>
              <a:t>Lower rate expectations, strong corporate profits, strong AI spending </a:t>
            </a:r>
          </a:p>
        </p:txBody>
      </p:sp>
      <p:sp>
        <p:nvSpPr>
          <p:cNvPr id="3" name="AutoShape 4" descr="https://research.stlouisfed.org/fred2/graph/image.ph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7D4F60C-0DB5-D1DD-AD9E-BCDB394BA4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28220"/>
            <a:ext cx="9144000" cy="5211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5327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053E8CEB-EF93-BE3E-90EB-CFE20294B4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B78A5750-8C82-F27A-EA13-300E2B1EA42E}"/>
              </a:ext>
            </a:extLst>
          </p:cNvPr>
          <p:cNvSpPr txBox="1">
            <a:spLocks/>
          </p:cNvSpPr>
          <p:nvPr/>
        </p:nvSpPr>
        <p:spPr bwMode="auto">
          <a:xfrm>
            <a:off x="2" y="2"/>
            <a:ext cx="9143999" cy="753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ＭＳ Ｐゴシック"/>
                <a:cs typeface="+mj-cs"/>
              </a:rPr>
              <a:t>Refinance Activity Is Slightly Better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ＭＳ Ｐゴシック"/>
                <a:cs typeface="+mj-cs"/>
              </a:rPr>
              <a:t>Refi was $220 billion in ‘23, $490 billion in ’24, and maybe $650 billion in 2025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60D5C8CD-5067-CC72-7932-3651556096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1515"/>
            <a:ext cx="9144000" cy="573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1436991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5790EB5-9F50-4D11-57C2-2113734C06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31937"/>
            <a:ext cx="9144000" cy="521153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361"/>
            <a:ext cx="9144000" cy="664273"/>
          </a:xfrm>
        </p:spPr>
        <p:txBody>
          <a:bodyPr/>
          <a:lstStyle/>
          <a:p>
            <a:pPr algn="ctr"/>
            <a:r>
              <a:rPr lang="en-US" dirty="0"/>
              <a:t>Non-Revolving Credit Growth Slows</a:t>
            </a:r>
            <a:br>
              <a:rPr lang="en-US" dirty="0"/>
            </a:br>
            <a:r>
              <a:rPr lang="en-US" sz="1600" dirty="0"/>
              <a:t>Revolving credit growth is weak and is now declining</a:t>
            </a:r>
          </a:p>
        </p:txBody>
      </p:sp>
      <p:sp>
        <p:nvSpPr>
          <p:cNvPr id="12" name="Up Arrow 11"/>
          <p:cNvSpPr/>
          <p:nvPr/>
        </p:nvSpPr>
        <p:spPr bwMode="auto">
          <a:xfrm>
            <a:off x="4893029" y="4852976"/>
            <a:ext cx="484632" cy="978408"/>
          </a:xfrm>
          <a:prstGeom prst="upArrow">
            <a:avLst/>
          </a:prstGeom>
          <a:solidFill>
            <a:srgbClr val="050AE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95270" y="4391311"/>
            <a:ext cx="31983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50AE9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t>Credit Card Balances </a:t>
            </a:r>
          </a:p>
        </p:txBody>
      </p:sp>
      <p:sp>
        <p:nvSpPr>
          <p:cNvPr id="14" name="Right Arrow 13"/>
          <p:cNvSpPr/>
          <p:nvPr/>
        </p:nvSpPr>
        <p:spPr bwMode="auto">
          <a:xfrm>
            <a:off x="5521699" y="2528118"/>
            <a:ext cx="978408" cy="484632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424376" y="2528118"/>
            <a:ext cx="30973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ＭＳ Ｐゴシック" charset="-128"/>
              </a:rPr>
              <a:t>Non-Revolving Credit</a:t>
            </a:r>
          </a:p>
        </p:txBody>
      </p:sp>
    </p:spTree>
    <p:extLst>
      <p:ext uri="{BB962C8B-B14F-4D97-AF65-F5344CB8AC3E}">
        <p14:creationId xmlns:p14="http://schemas.microsoft.com/office/powerpoint/2010/main" val="19056878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" y="-1"/>
            <a:ext cx="9143999" cy="665922"/>
          </a:xfrm>
        </p:spPr>
        <p:txBody>
          <a:bodyPr/>
          <a:lstStyle/>
          <a:p>
            <a:pPr algn="ctr"/>
            <a:r>
              <a:rPr lang="en-US" dirty="0"/>
              <a:t>Consumer Spending Since 1990     </a:t>
            </a:r>
            <a:br>
              <a:rPr lang="en-US" dirty="0"/>
            </a:br>
            <a:r>
              <a:rPr lang="en-US" sz="1600" dirty="0"/>
              <a:t>The top 10% are driving spending</a:t>
            </a:r>
          </a:p>
        </p:txBody>
      </p:sp>
      <p:sp>
        <p:nvSpPr>
          <p:cNvPr id="3" name="AutoShape 2" descr="https://research.stlouisfed.org/fred2/graph/image.ph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pic>
        <p:nvPicPr>
          <p:cNvPr id="6" name="Picture 5" descr="A graph showing different colored layers&#10;&#10;AI-generated content may be incorrect.">
            <a:extLst>
              <a:ext uri="{FF2B5EF4-FFF2-40B4-BE49-F238E27FC236}">
                <a16:creationId xmlns:a16="http://schemas.microsoft.com/office/drawing/2014/main" id="{EE7F83FA-EC05-AD66-E528-BD78F5DC45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5293" y="699680"/>
            <a:ext cx="4313413" cy="6141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0716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FF65724-13E2-063A-2C98-EDCCF8A182F5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9144000" cy="826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ＭＳ Ｐゴシック"/>
                <a:cs typeface="+mj-cs"/>
              </a:rPr>
              <a:t>Percent of Balance 30+ Days Delinquent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ＭＳ Ｐゴシック"/>
                <a:cs typeface="+mj-cs"/>
              </a:rPr>
              <a:t>Most loan types now show deterioration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770906-3F4B-EF0C-E9EA-163F2B00FB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894" y="731841"/>
            <a:ext cx="8168212" cy="6126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2315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691116"/>
          </a:xfrm>
        </p:spPr>
        <p:txBody>
          <a:bodyPr/>
          <a:lstStyle/>
          <a:p>
            <a:pPr algn="ctr"/>
            <a:r>
              <a:rPr lang="en-US" dirty="0"/>
              <a:t>Inventory to Sales Ratios</a:t>
            </a:r>
            <a:br>
              <a:rPr lang="en-US" dirty="0"/>
            </a:br>
            <a:r>
              <a:rPr lang="en-US" sz="1600" dirty="0"/>
              <a:t>Retail inventories are </a:t>
            </a:r>
            <a:r>
              <a:rPr lang="en-US" sz="1600"/>
              <a:t>flat and below </a:t>
            </a:r>
            <a:r>
              <a:rPr lang="en-US" sz="1600" dirty="0"/>
              <a:t>their pre-covid level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132361-62F9-47CC-9E2B-3E3D228FDF96}"/>
              </a:ext>
            </a:extLst>
          </p:cNvPr>
          <p:cNvSpPr txBox="1"/>
          <p:nvPr/>
        </p:nvSpPr>
        <p:spPr>
          <a:xfrm>
            <a:off x="381000" y="95252"/>
            <a:ext cx="7620000" cy="461665"/>
          </a:xfrm>
          <a:prstGeom prst="rect">
            <a:avLst/>
          </a:prstGeom>
        </p:spPr>
        <p:txBody>
          <a:bodyPr lIns="91440" tIns="45720" rIns="91440" bIns="45720" rtlCol="0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333333">
                    <a:alpha val="20000"/>
                  </a:srgbClr>
                </a:solidFill>
                <a:effectLst/>
                <a:uLnTx/>
                <a:uFillTx/>
                <a:latin typeface="Calibri"/>
                <a:ea typeface="ＭＳ Ｐゴシック" charset="-128"/>
              </a:rPr>
              <a:t> </a:t>
            </a:r>
          </a:p>
        </p:txBody>
      </p:sp>
      <p:pic>
        <p:nvPicPr>
          <p:cNvPr id="4" name="FRED Graph Chart" descr="FRED Graph">
            <a:hlinkClick r:id="rId3" tooltip="View this chart in your browser. "/>
            <a:extLst>
              <a:ext uri="{FF2B5EF4-FFF2-40B4-BE49-F238E27FC236}">
                <a16:creationId xmlns:a16="http://schemas.microsoft.com/office/drawing/2014/main" id="{A2B9C3FB-D467-DAE8-D619-EB9C52859F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" y="998149"/>
            <a:ext cx="9143999" cy="5209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2853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1116"/>
          </a:xfrm>
        </p:spPr>
        <p:txBody>
          <a:bodyPr/>
          <a:lstStyle/>
          <a:p>
            <a:pPr algn="ctr"/>
            <a:r>
              <a:rPr lang="en-US" dirty="0"/>
              <a:t>Capacity Utilization Rates </a:t>
            </a:r>
            <a:br>
              <a:rPr lang="en-US" dirty="0"/>
            </a:br>
            <a:r>
              <a:rPr lang="en-US" sz="1600" dirty="0"/>
              <a:t>Well below pre-Covid levels, and again declining</a:t>
            </a:r>
          </a:p>
        </p:txBody>
      </p:sp>
      <p:sp>
        <p:nvSpPr>
          <p:cNvPr id="3" name="AutoShape 2" descr="https://research.stlouisfed.org/fred2/graph/image.php?dbeta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46838E-2E82-353A-20C9-8D22F11A86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52307"/>
            <a:ext cx="9144000" cy="5211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4337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672FB9DE-303E-4B1A-2753-D804D082A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23416-76EC-6BEC-EA0A-E55161776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"/>
            <a:ext cx="9143999" cy="640397"/>
          </a:xfrm>
        </p:spPr>
        <p:txBody>
          <a:bodyPr/>
          <a:lstStyle/>
          <a:p>
            <a:pPr algn="ctr"/>
            <a:r>
              <a:rPr lang="en-US" dirty="0"/>
              <a:t>Real Capital Goods Orders </a:t>
            </a:r>
            <a:br>
              <a:rPr lang="en-US" dirty="0"/>
            </a:br>
            <a:r>
              <a:rPr lang="en-US" sz="1600" dirty="0"/>
              <a:t>Firms are investing in IP. Think software and AI, but not much else 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A1AFF8BD-0840-5C3C-E2F1-2B54EA9FBDE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29EF4028-7AC2-CC59-C116-5B4AB852967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149DC489-5AA9-5884-0717-04A67F39DD4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724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sp>
        <p:nvSpPr>
          <p:cNvPr id="6" name="AutoShape 2">
            <a:extLst>
              <a:ext uri="{FF2B5EF4-FFF2-40B4-BE49-F238E27FC236}">
                <a16:creationId xmlns:a16="http://schemas.microsoft.com/office/drawing/2014/main" id="{F1CB1EB2-2717-9A08-CBD2-1C4434C64BC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876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4C450F2-C2D1-4692-12FA-29225CA487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4055" y="710428"/>
            <a:ext cx="4911090" cy="614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31954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" y="1"/>
            <a:ext cx="9143999" cy="79600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Trump is the 47</a:t>
            </a:r>
            <a:r>
              <a:rPr lang="en-US" b="1" baseline="300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th</a:t>
            </a:r>
            <a:r>
              <a:rPr lang="en-US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President  </a:t>
            </a:r>
            <a:br>
              <a:rPr lang="en-US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</a:br>
            <a:r>
              <a:rPr lang="en-US" sz="18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As for his major economic policies… </a:t>
            </a:r>
            <a:endParaRPr lang="en-US" sz="1800" dirty="0"/>
          </a:p>
        </p:txBody>
      </p:sp>
      <p:sp>
        <p:nvSpPr>
          <p:cNvPr id="7" name="AutoShape 2">
            <a:extLst>
              <a:ext uri="{FF2B5EF4-FFF2-40B4-BE49-F238E27FC236}">
                <a16:creationId xmlns:a16="http://schemas.microsoft.com/office/drawing/2014/main" id="{5801B3E0-6B1A-6BE2-D297-D94DE5B6919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ＭＳ Ｐゴシック" charset="-128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B6D754B-B924-79E7-6C3F-357041063D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914400"/>
            <a:ext cx="4531053" cy="57359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376AB2A-FC92-5D7B-A155-8D9C27A906BE}"/>
              </a:ext>
            </a:extLst>
          </p:cNvPr>
          <p:cNvSpPr txBox="1"/>
          <p:nvPr/>
        </p:nvSpPr>
        <p:spPr>
          <a:xfrm>
            <a:off x="4917746" y="1447800"/>
            <a:ext cx="4226252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Energy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Deregulation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Tax cuts &amp; extensions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Immigration reform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Tariffs / Trade policy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54813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" y="1143000"/>
            <a:ext cx="9143999" cy="373380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en-US" sz="103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Economy Surprises</a:t>
            </a:r>
          </a:p>
          <a:p>
            <a:pPr marL="0" indent="0" algn="ctr">
              <a:buNone/>
            </a:pPr>
            <a:endParaRPr lang="en-US" sz="22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6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GDP = C+I+G+(X-M) </a:t>
            </a:r>
          </a:p>
        </p:txBody>
      </p:sp>
      <p:pic>
        <p:nvPicPr>
          <p:cNvPr id="4" name="Picture 4" descr="C:\Users\RF\Dropbox\GraphsandLaughs\Business Card\Graphs&amp;Laughs_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3640" y="5103813"/>
            <a:ext cx="4276725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50102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FF8AB1A-1956-1BBD-79F0-1C997E1981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40334839-AE89-D558-A479-EF4C2E768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574" y="0"/>
            <a:ext cx="8988426" cy="677380"/>
          </a:xfrm>
        </p:spPr>
        <p:txBody>
          <a:bodyPr>
            <a:noAutofit/>
          </a:bodyPr>
          <a:lstStyle/>
          <a:p>
            <a:pPr algn="ctr"/>
            <a:r>
              <a:rPr lang="en-US" b="1" dirty="0">
                <a:latin typeface="Arial" pitchFamily="34" charset="0"/>
                <a:cs typeface="Arial" pitchFamily="34" charset="0"/>
              </a:rPr>
              <a:t>Average US Effective Tariff on Imported Good </a:t>
            </a:r>
            <a:br>
              <a:rPr lang="en-US" b="1" dirty="0">
                <a:latin typeface="Arial" pitchFamily="34" charset="0"/>
                <a:cs typeface="Arial" pitchFamily="34" charset="0"/>
              </a:rPr>
            </a:br>
            <a:r>
              <a:rPr lang="en-US" sz="1600" dirty="0">
                <a:latin typeface="Arial" pitchFamily="34" charset="0"/>
                <a:cs typeface="Arial" pitchFamily="34" charset="0"/>
              </a:rPr>
              <a:t>Rates are higher and variable</a:t>
            </a:r>
            <a:endParaRPr lang="en-US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7D3865-B43D-A156-C616-5ED426449A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4250" y="746874"/>
            <a:ext cx="6615499" cy="6111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873601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E59F624-37E7-B069-4517-A35191D475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D0512-9324-CEAB-72C2-E6D5E8143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72" y="1"/>
            <a:ext cx="9070428" cy="691116"/>
          </a:xfrm>
        </p:spPr>
        <p:txBody>
          <a:bodyPr/>
          <a:lstStyle/>
          <a:p>
            <a:pPr algn="ctr"/>
            <a:r>
              <a:rPr lang="en-US" dirty="0"/>
              <a:t>The </a:t>
            </a:r>
            <a:r>
              <a:rPr lang="en-US"/>
              <a:t>Trade Deficit</a:t>
            </a:r>
            <a:br>
              <a:rPr lang="en-US"/>
            </a:br>
            <a:r>
              <a:rPr lang="en-US" sz="1600"/>
              <a:t>Tariff </a:t>
            </a:r>
            <a:r>
              <a:rPr lang="en-US" sz="1600" dirty="0"/>
              <a:t>frontrunning driven the deficit way up and then down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BBE2075-39E5-D715-F1D8-948B713BD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40808"/>
            <a:ext cx="9144000" cy="5211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2195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own Arrow 6">
            <a:extLst>
              <a:ext uri="{FF2B5EF4-FFF2-40B4-BE49-F238E27FC236}">
                <a16:creationId xmlns:a16="http://schemas.microsoft.com/office/drawing/2014/main" id="{19A38801-07F3-4A1D-AAAB-C4702827B820}"/>
              </a:ext>
            </a:extLst>
          </p:cNvPr>
          <p:cNvSpPr/>
          <p:nvPr/>
        </p:nvSpPr>
        <p:spPr bwMode="auto">
          <a:xfrm>
            <a:off x="7895123" y="1071291"/>
            <a:ext cx="484632" cy="978408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"/>
            <a:ext cx="9144000" cy="706561"/>
          </a:xfrm>
        </p:spPr>
        <p:txBody>
          <a:bodyPr/>
          <a:lstStyle/>
          <a:p>
            <a:pPr algn="ctr"/>
            <a:r>
              <a:rPr lang="en-US" dirty="0"/>
              <a:t>Banks are Tightening Lending C&amp;I Loan Standards</a:t>
            </a:r>
            <a:br>
              <a:rPr lang="en-US" dirty="0"/>
            </a:br>
            <a:r>
              <a:rPr lang="en-US" sz="1600" dirty="0"/>
              <a:t>Since the start of 2025 standards are higher </a:t>
            </a:r>
          </a:p>
        </p:txBody>
      </p:sp>
      <p:sp>
        <p:nvSpPr>
          <p:cNvPr id="11" name="Down Arrow 6">
            <a:extLst>
              <a:ext uri="{FF2B5EF4-FFF2-40B4-BE49-F238E27FC236}">
                <a16:creationId xmlns:a16="http://schemas.microsoft.com/office/drawing/2014/main" id="{07EC1ECD-FAC0-4592-A066-F5A848A0C60E}"/>
              </a:ext>
            </a:extLst>
          </p:cNvPr>
          <p:cNvSpPr/>
          <p:nvPr/>
        </p:nvSpPr>
        <p:spPr bwMode="auto">
          <a:xfrm>
            <a:off x="8659368" y="4725618"/>
            <a:ext cx="484632" cy="978408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sp>
        <p:nvSpPr>
          <p:cNvPr id="12" name="Down Arrow 6">
            <a:extLst>
              <a:ext uri="{FF2B5EF4-FFF2-40B4-BE49-F238E27FC236}">
                <a16:creationId xmlns:a16="http://schemas.microsoft.com/office/drawing/2014/main" id="{6DA083CC-4B18-464B-8497-BF266D09D969}"/>
              </a:ext>
            </a:extLst>
          </p:cNvPr>
          <p:cNvSpPr/>
          <p:nvPr/>
        </p:nvSpPr>
        <p:spPr bwMode="auto">
          <a:xfrm>
            <a:off x="3977198" y="4838372"/>
            <a:ext cx="484632" cy="978408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sp>
        <p:nvSpPr>
          <p:cNvPr id="13" name="Down Arrow 6">
            <a:extLst>
              <a:ext uri="{FF2B5EF4-FFF2-40B4-BE49-F238E27FC236}">
                <a16:creationId xmlns:a16="http://schemas.microsoft.com/office/drawing/2014/main" id="{021D6AD8-4D59-4AFE-8C76-CABDFF26BB44}"/>
              </a:ext>
            </a:extLst>
          </p:cNvPr>
          <p:cNvSpPr/>
          <p:nvPr/>
        </p:nvSpPr>
        <p:spPr bwMode="auto">
          <a:xfrm>
            <a:off x="4087367" y="5056873"/>
            <a:ext cx="484632" cy="978408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74C439-4F81-1DDC-4E12-588EF15D35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71291"/>
            <a:ext cx="9144000" cy="5211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6038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691116"/>
          </a:xfrm>
        </p:spPr>
        <p:txBody>
          <a:bodyPr/>
          <a:lstStyle/>
          <a:p>
            <a:pPr algn="ctr"/>
            <a:r>
              <a:rPr lang="en-US" dirty="0"/>
              <a:t>The Monetary Supply</a:t>
            </a:r>
            <a:br>
              <a:rPr lang="en-US" dirty="0"/>
            </a:br>
            <a:r>
              <a:rPr lang="en-US" sz="1600" dirty="0"/>
              <a:t>It is again growing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22E6E8-44C1-D3C3-E31C-3F259342AE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" y="965029"/>
            <a:ext cx="9143998" cy="5211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8940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3154DE3-20A8-C029-3A2E-119681C6D7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78005"/>
            <a:ext cx="9144000" cy="5211536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" y="2"/>
            <a:ext cx="9143999" cy="677183"/>
          </a:xfrm>
        </p:spPr>
        <p:txBody>
          <a:bodyPr/>
          <a:lstStyle/>
          <a:p>
            <a:pPr algn="ctr"/>
            <a:r>
              <a:rPr lang="en-US" dirty="0"/>
              <a:t>The Yield Curve is Barely Normal</a:t>
            </a:r>
            <a:br>
              <a:rPr lang="en-US" dirty="0"/>
            </a:br>
            <a:r>
              <a:rPr lang="en-US" sz="1600" dirty="0"/>
              <a:t>1-Year Treasury Yield – 10-Year Treasury Yield. 1yr should fall more </a:t>
            </a:r>
          </a:p>
        </p:txBody>
      </p:sp>
      <p:sp>
        <p:nvSpPr>
          <p:cNvPr id="7" name="Minus 6"/>
          <p:cNvSpPr/>
          <p:nvPr/>
        </p:nvSpPr>
        <p:spPr bwMode="auto">
          <a:xfrm>
            <a:off x="-669901" y="3429000"/>
            <a:ext cx="11086338" cy="309546"/>
          </a:xfrm>
          <a:prstGeom prst="mathMinus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2608657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5240" y="0"/>
            <a:ext cx="9144000" cy="701394"/>
          </a:xfrm>
        </p:spPr>
        <p:txBody>
          <a:bodyPr>
            <a:noAutofit/>
          </a:bodyPr>
          <a:lstStyle/>
          <a:p>
            <a:pPr algn="ctr"/>
            <a:r>
              <a:rPr lang="en-US" b="1" dirty="0">
                <a:latin typeface="Arial" pitchFamily="34" charset="0"/>
                <a:cs typeface="Arial" pitchFamily="34" charset="0"/>
              </a:rPr>
              <a:t>US Economic Policy Uncertainty</a:t>
            </a:r>
            <a:br>
              <a:rPr lang="en-US" b="1" dirty="0">
                <a:latin typeface="Arial" pitchFamily="34" charset="0"/>
                <a:cs typeface="Arial" pitchFamily="34" charset="0"/>
              </a:rPr>
            </a:br>
            <a:r>
              <a:rPr lang="en-US" sz="1600" dirty="0">
                <a:latin typeface="Arial" pitchFamily="34" charset="0"/>
                <a:cs typeface="Arial" pitchFamily="34" charset="0"/>
              </a:rPr>
              <a:t>It’s quite elevated </a:t>
            </a:r>
            <a:endParaRPr lang="en-US" sz="16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D7CE7EE-7911-C862-1898-3FEB027292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" y="1051775"/>
            <a:ext cx="9128760" cy="5202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124181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" y="0"/>
            <a:ext cx="9143999" cy="680936"/>
          </a:xfrm>
        </p:spPr>
        <p:txBody>
          <a:bodyPr/>
          <a:lstStyle/>
          <a:p>
            <a:pPr algn="ctr"/>
            <a:r>
              <a:rPr lang="en-US" dirty="0"/>
              <a:t>University of Michigan Consumer Sentiment Index  </a:t>
            </a:r>
            <a:br>
              <a:rPr lang="en-US" dirty="0"/>
            </a:br>
            <a:r>
              <a:rPr lang="en-US" sz="1600" dirty="0"/>
              <a:t>DOGE cuts, tariffs, inflation, higher rates, reduced net immigration and job cuts</a:t>
            </a:r>
          </a:p>
        </p:txBody>
      </p:sp>
      <p:sp>
        <p:nvSpPr>
          <p:cNvPr id="3" name="Arrow: Left 2">
            <a:extLst>
              <a:ext uri="{FF2B5EF4-FFF2-40B4-BE49-F238E27FC236}">
                <a16:creationId xmlns:a16="http://schemas.microsoft.com/office/drawing/2014/main" id="{37CF0CBF-14DF-024E-C12C-39E8C8414545}"/>
              </a:ext>
            </a:extLst>
          </p:cNvPr>
          <p:cNvSpPr/>
          <p:nvPr/>
        </p:nvSpPr>
        <p:spPr bwMode="auto">
          <a:xfrm>
            <a:off x="8234375" y="4697604"/>
            <a:ext cx="609600" cy="341376"/>
          </a:xfrm>
          <a:prstGeom prst="lef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FF36C2-C41F-FBF1-5728-FDD925044E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21147"/>
            <a:ext cx="9143998" cy="5211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3354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4C9DC2D-6F37-8376-76E0-D288C881B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890D5-EC27-B27F-E599-7FADC0666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" y="0"/>
            <a:ext cx="9143999" cy="680936"/>
          </a:xfrm>
        </p:spPr>
        <p:txBody>
          <a:bodyPr/>
          <a:lstStyle/>
          <a:p>
            <a:pPr algn="ctr"/>
            <a:r>
              <a:rPr lang="en-US" dirty="0"/>
              <a:t>Conference Board Consumer Confidence</a:t>
            </a:r>
            <a:br>
              <a:rPr lang="en-US" dirty="0"/>
            </a:br>
            <a:r>
              <a:rPr lang="en-US" sz="1600" dirty="0"/>
              <a:t>Confidence has noticeably declined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1B3795-B867-EE8D-7A84-C46E4190B4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" y="936126"/>
            <a:ext cx="9143998" cy="555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3612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" y="0"/>
            <a:ext cx="9143999" cy="705812"/>
          </a:xfrm>
        </p:spPr>
        <p:txBody>
          <a:bodyPr/>
          <a:lstStyle/>
          <a:p>
            <a:pPr algn="ctr"/>
            <a:r>
              <a:rPr lang="en-US" dirty="0"/>
              <a:t>Small Business Confidence </a:t>
            </a:r>
            <a:br>
              <a:rPr lang="en-US" dirty="0"/>
            </a:br>
            <a:r>
              <a:rPr lang="en-US" sz="1600" dirty="0"/>
              <a:t>It’s above its 51-year average of 98. The Trump bump is recovering</a:t>
            </a:r>
          </a:p>
        </p:txBody>
      </p:sp>
      <p:sp>
        <p:nvSpPr>
          <p:cNvPr id="4" name="AutoShape 2" descr="https://www.nfib.com/assets/optimism-graph-16.jpg">
            <a:extLst>
              <a:ext uri="{FF2B5EF4-FFF2-40B4-BE49-F238E27FC236}">
                <a16:creationId xmlns:a16="http://schemas.microsoft.com/office/drawing/2014/main" id="{15384199-A9CF-4875-AC06-777A2D64F7F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9631118A-1B90-7707-6A2D-98BDB7D73A7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5499C960-5498-93DD-B041-77865DAE05D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724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sp>
        <p:nvSpPr>
          <p:cNvPr id="7" name="AutoShape 4">
            <a:extLst>
              <a:ext uri="{FF2B5EF4-FFF2-40B4-BE49-F238E27FC236}">
                <a16:creationId xmlns:a16="http://schemas.microsoft.com/office/drawing/2014/main" id="{649996F8-C373-A682-16BC-A1B8A65E11C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876800" y="3733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sp>
        <p:nvSpPr>
          <p:cNvPr id="6" name="AutoShape 2">
            <a:extLst>
              <a:ext uri="{FF2B5EF4-FFF2-40B4-BE49-F238E27FC236}">
                <a16:creationId xmlns:a16="http://schemas.microsoft.com/office/drawing/2014/main" id="{0D5AA7EA-8D3E-96C0-00E6-DD743825DA9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029200" y="3886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sp>
        <p:nvSpPr>
          <p:cNvPr id="8" name="AutoShape 2">
            <a:extLst>
              <a:ext uri="{FF2B5EF4-FFF2-40B4-BE49-F238E27FC236}">
                <a16:creationId xmlns:a16="http://schemas.microsoft.com/office/drawing/2014/main" id="{1B80187F-F514-BD57-F7B2-9FD43311BB4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181600" y="4038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sp>
        <p:nvSpPr>
          <p:cNvPr id="9" name="AutoShape 4">
            <a:extLst>
              <a:ext uri="{FF2B5EF4-FFF2-40B4-BE49-F238E27FC236}">
                <a16:creationId xmlns:a16="http://schemas.microsoft.com/office/drawing/2014/main" id="{C7D65613-22B5-E768-5003-C80C0DB58E5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334000" y="4191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50BC830-47B9-1AC2-EB89-8DB7AE7F63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511" y="986882"/>
            <a:ext cx="8920977" cy="5189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098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9286" y="-1"/>
            <a:ext cx="8764436" cy="715617"/>
          </a:xfrm>
        </p:spPr>
        <p:txBody>
          <a:bodyPr/>
          <a:lstStyle/>
          <a:p>
            <a:pPr algn="ctr"/>
            <a:r>
              <a:rPr lang="en-US" dirty="0"/>
              <a:t>ISM Manufacturing Index   </a:t>
            </a:r>
            <a:br>
              <a:rPr lang="en-US" dirty="0"/>
            </a:br>
            <a:r>
              <a:rPr lang="en-US" sz="1600" dirty="0"/>
              <a:t>Manufacturing has been in a long recession</a:t>
            </a:r>
            <a:br>
              <a:rPr lang="en-US" sz="1600" dirty="0"/>
            </a:br>
            <a:r>
              <a:rPr lang="en-US" sz="1600" dirty="0"/>
              <a:t> </a:t>
            </a:r>
            <a:r>
              <a:rPr lang="en-US" dirty="0"/>
              <a:t>  </a:t>
            </a:r>
            <a:br>
              <a:rPr lang="en-US" dirty="0"/>
            </a:br>
            <a:endParaRPr lang="en-US" sz="1600" dirty="0"/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D3B6625F-FE93-8546-717F-5C582FF11EC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E63C2B7E-2509-83B8-9E56-3E58D13DC3E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sp>
        <p:nvSpPr>
          <p:cNvPr id="6" name="AutoShape 2">
            <a:extLst>
              <a:ext uri="{FF2B5EF4-FFF2-40B4-BE49-F238E27FC236}">
                <a16:creationId xmlns:a16="http://schemas.microsoft.com/office/drawing/2014/main" id="{4FE7DA02-5588-AFD5-91A4-6DC17875AD7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724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CCCA485-0961-F2AF-86C9-8C47AE284F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479" y="773791"/>
            <a:ext cx="7575042" cy="6084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444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D8B737C8-61B4-1E63-10EF-7A2AC7CCE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854B2-FA18-F472-2E59-020C96A1A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0"/>
            <a:ext cx="9054692" cy="691116"/>
          </a:xfrm>
        </p:spPr>
        <p:txBody>
          <a:bodyPr/>
          <a:lstStyle/>
          <a:p>
            <a:pPr algn="ctr"/>
            <a:r>
              <a:rPr lang="en-US" dirty="0"/>
              <a:t>US Light Vehicle Sales </a:t>
            </a:r>
            <a:br>
              <a:rPr lang="en-US" dirty="0"/>
            </a:br>
            <a:r>
              <a:rPr lang="en-US" sz="1600" dirty="0"/>
              <a:t>Car sales are light at 15.3 million/year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B75E54-142A-A54E-4FA5-CD48BAF437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87332"/>
            <a:ext cx="9144000" cy="5211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5232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26" y="-1"/>
            <a:ext cx="8764436" cy="705677"/>
          </a:xfrm>
        </p:spPr>
        <p:txBody>
          <a:bodyPr/>
          <a:lstStyle/>
          <a:p>
            <a:pPr algn="ctr"/>
            <a:r>
              <a:rPr lang="en-US" dirty="0"/>
              <a:t>ISM Services</a:t>
            </a:r>
            <a:br>
              <a:rPr lang="en-US" dirty="0"/>
            </a:br>
            <a:r>
              <a:rPr lang="en-US" sz="1600" dirty="0"/>
              <a:t> This is worrying</a:t>
            </a:r>
          </a:p>
        </p:txBody>
      </p:sp>
      <p:sp>
        <p:nvSpPr>
          <p:cNvPr id="3" name="AutoShape 2">
            <a:extLst>
              <a:ext uri="{FF2B5EF4-FFF2-40B4-BE49-F238E27FC236}">
                <a16:creationId xmlns:a16="http://schemas.microsoft.com/office/drawing/2014/main" id="{B68C2FB5-ABA8-3B84-78BB-EC8D2A5A3F2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C87259FB-7686-53C9-8DA1-4D7C294520A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72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BAE208-30BD-A628-F768-37BECC5C6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2478" y="678308"/>
            <a:ext cx="4204884" cy="6179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7161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" y="1143000"/>
            <a:ext cx="9143999" cy="3733800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en-US" sz="103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 Markets: </a:t>
            </a:r>
          </a:p>
          <a:p>
            <a:pPr marL="0" indent="0" algn="ctr">
              <a:buNone/>
            </a:pPr>
            <a:r>
              <a:rPr lang="en-US" sz="6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 are Softening </a:t>
            </a:r>
          </a:p>
        </p:txBody>
      </p:sp>
      <p:pic>
        <p:nvPicPr>
          <p:cNvPr id="4" name="Picture 4" descr="C:\Users\RF\Dropbox\GraphsandLaughs\Business Card\Graphs&amp;Laughs_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3640" y="5103813"/>
            <a:ext cx="4276725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18994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8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01040"/>
          </a:xfrm>
        </p:spPr>
        <p:txBody>
          <a:bodyPr>
            <a:noAutofit/>
          </a:bodyPr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Historical Job Growth </a:t>
            </a:r>
            <a:br>
              <a:rPr lang="en-US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en-US" sz="1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It is lower but has stabilized</a:t>
            </a:r>
            <a:endParaRPr lang="en-US" sz="1600" dirty="0">
              <a:solidFill>
                <a:srgbClr val="00206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EB3567-5064-B52B-3555-2241007A28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082371"/>
            <a:ext cx="9143999" cy="5211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439810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w: Right 6">
            <a:extLst>
              <a:ext uri="{FF2B5EF4-FFF2-40B4-BE49-F238E27FC236}">
                <a16:creationId xmlns:a16="http://schemas.microsoft.com/office/drawing/2014/main" id="{DB5AFC42-DA46-4AD3-887D-F83888CF1940}"/>
              </a:ext>
            </a:extLst>
          </p:cNvPr>
          <p:cNvSpPr/>
          <p:nvPr/>
        </p:nvSpPr>
        <p:spPr bwMode="auto">
          <a:xfrm>
            <a:off x="7201277" y="5221989"/>
            <a:ext cx="978408" cy="484632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" y="0"/>
            <a:ext cx="9143999" cy="691116"/>
          </a:xfrm>
        </p:spPr>
        <p:txBody>
          <a:bodyPr>
            <a:no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 Unemployment Rate</a:t>
            </a:r>
            <a:b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 rate is low and stable at 4.1%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7654562-DA0B-ADBF-AA03-051A8EAD39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040808"/>
            <a:ext cx="9143999" cy="5211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77881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rrow: Right 6">
            <a:extLst>
              <a:ext uri="{FF2B5EF4-FFF2-40B4-BE49-F238E27FC236}">
                <a16:creationId xmlns:a16="http://schemas.microsoft.com/office/drawing/2014/main" id="{B9E23633-23F1-4C1E-806A-4C68106687A7}"/>
              </a:ext>
            </a:extLst>
          </p:cNvPr>
          <p:cNvSpPr/>
          <p:nvPr/>
        </p:nvSpPr>
        <p:spPr bwMode="auto">
          <a:xfrm>
            <a:off x="6455795" y="4992153"/>
            <a:ext cx="978408" cy="484632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4843" y="0"/>
            <a:ext cx="9059159" cy="691116"/>
          </a:xfrm>
        </p:spPr>
        <p:txBody>
          <a:bodyPr>
            <a:no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 Labor Force Participation Rate</a:t>
            </a:r>
            <a:b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Is slowly declining as the nation ages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C66DAF3-E31C-78B7-0104-F2CB090612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09634"/>
            <a:ext cx="9144000" cy="5211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1195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8"/>
          <p:cNvSpPr>
            <a:spLocks noGrp="1"/>
          </p:cNvSpPr>
          <p:nvPr>
            <p:ph type="title"/>
          </p:nvPr>
        </p:nvSpPr>
        <p:spPr>
          <a:xfrm>
            <a:off x="94594" y="2"/>
            <a:ext cx="9049406" cy="726141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Working Part Time and Unhappy About It!   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sz="1600" dirty="0">
                <a:solidFill>
                  <a:srgbClr val="FF0000"/>
                </a:solidFill>
              </a:rPr>
              <a:t>It is clearly rising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C6B124D-CB6C-1049-7BE4-027013E982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3879"/>
            <a:ext cx="9144000" cy="5211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7872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8"/>
          <p:cNvSpPr>
            <a:spLocks noGrp="1"/>
          </p:cNvSpPr>
          <p:nvPr>
            <p:ph type="title"/>
          </p:nvPr>
        </p:nvSpPr>
        <p:spPr>
          <a:xfrm>
            <a:off x="2" y="2"/>
            <a:ext cx="9143999" cy="7429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Quit Rates 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sz="1600" dirty="0">
                <a:solidFill>
                  <a:srgbClr val="FF0000"/>
                </a:solidFill>
              </a:rPr>
              <a:t>Workers were quitting in droves, but much less so now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65FCAC2-10F1-07A6-F5BB-AA78E952EB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34326"/>
            <a:ext cx="9143998" cy="5211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8046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" y="0"/>
            <a:ext cx="9143999" cy="691116"/>
          </a:xfrm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 Number of Permanent Job Losses</a:t>
            </a:r>
            <a:br>
              <a:rPr lang="en-US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1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It is clearly rising</a:t>
            </a:r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DB5AFC42-DA46-4AD3-887D-F83888CF1940}"/>
              </a:ext>
            </a:extLst>
          </p:cNvPr>
          <p:cNvSpPr/>
          <p:nvPr/>
        </p:nvSpPr>
        <p:spPr bwMode="auto">
          <a:xfrm>
            <a:off x="7780594" y="4523897"/>
            <a:ext cx="978408" cy="484632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D92AC79-8433-79EE-05A9-2DF1EB35CD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" y="999245"/>
            <a:ext cx="9143998" cy="5211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38307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70697" y="0"/>
            <a:ext cx="8794748" cy="691116"/>
          </a:xfrm>
        </p:spPr>
        <p:txBody>
          <a:bodyPr>
            <a:noAutofit/>
          </a:bodyPr>
          <a:lstStyle/>
          <a:p>
            <a:pPr algn="ctr"/>
            <a:r>
              <a:rPr lang="en-US" b="1" dirty="0">
                <a:latin typeface="Arial" pitchFamily="34" charset="0"/>
                <a:cs typeface="Arial" pitchFamily="34" charset="0"/>
              </a:rPr>
              <a:t>Y-o-Y Percent Change in Hourly Earnings</a:t>
            </a:r>
            <a:br>
              <a:rPr lang="en-US" b="1" dirty="0">
                <a:latin typeface="Arial" pitchFamily="34" charset="0"/>
                <a:cs typeface="Arial" pitchFamily="34" charset="0"/>
              </a:rPr>
            </a:br>
            <a:r>
              <a:rPr lang="en-US" sz="1600" dirty="0">
                <a:latin typeface="Arial" pitchFamily="34" charset="0"/>
                <a:cs typeface="Arial" pitchFamily="34" charset="0"/>
              </a:rPr>
              <a:t>Wage growth is clearly weakening</a:t>
            </a:r>
            <a:endParaRPr lang="en-US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3E5652-456C-CFAF-C2DD-3CDF6C23D7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40808"/>
            <a:ext cx="9144000" cy="5211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695053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0" y="7938"/>
            <a:ext cx="9144000" cy="683179"/>
          </a:xfrm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Total Compensation: It’s Falling but Still High </a:t>
            </a:r>
            <a:br>
              <a:rPr lang="en-US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</a:br>
            <a:r>
              <a:rPr lang="en-US" sz="16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This measure includes bonuses</a:t>
            </a:r>
            <a:endParaRPr lang="en-US" sz="1600" dirty="0">
              <a:solidFill>
                <a:srgbClr val="00B050"/>
              </a:solidFill>
            </a:endParaRPr>
          </a:p>
        </p:txBody>
      </p:sp>
      <p:sp>
        <p:nvSpPr>
          <p:cNvPr id="2" name="AutoShape 2" descr="https://research.stlouisfed.org/fredgraph.jpg?hires=1&amp;type=image/jpeg&amp;chart_type=line&amp;recession_bars=on&amp;log_scales=&amp;bgcolor=%23b3cde7&amp;graph_bgcolor=%23ffffff&amp;fo=verdana&amp;ts=8&amp;tts=8&amp;txtcolor=%23000000&amp;show_legend=yes&amp;show_axis_titles=yes&amp;drp=0&amp;cosd=2002-01-01&amp;coed=2014-04-01&amp;width=630&amp;height=378&amp;stacking=&amp;range=Custom&amp;mode=fred&amp;id=ECIALLCIV&amp;transformation=pc1&amp;nd=&amp;ost=-99999&amp;oet=99999&amp;scale=left&amp;line_color=%230000ff&amp;line_style=solid&amp;lw=1&amp;mark_type=none&amp;mw=4&amp;mma=0&amp;fml=a&amp;fgst=lin&amp;fq=Quarterly&amp;fam=avg&amp;vintage_date=&amp;revision_date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pic>
        <p:nvPicPr>
          <p:cNvPr id="3" name="FRED Graph Chart" descr="FRED Graph">
            <a:hlinkClick r:id="rId3" tooltip="View this chart in your browser. "/>
            <a:extLst>
              <a:ext uri="{FF2B5EF4-FFF2-40B4-BE49-F238E27FC236}">
                <a16:creationId xmlns:a16="http://schemas.microsoft.com/office/drawing/2014/main" id="{6ECDD767-2351-C828-9EA4-CBD2994E50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28160"/>
            <a:ext cx="9144000" cy="5209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437070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8"/>
          <p:cNvSpPr>
            <a:spLocks noGrp="1"/>
          </p:cNvSpPr>
          <p:nvPr>
            <p:ph type="title"/>
          </p:nvPr>
        </p:nvSpPr>
        <p:spPr>
          <a:xfrm>
            <a:off x="7620" y="1"/>
            <a:ext cx="9136380" cy="801554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latin typeface="Arial" pitchFamily="34" charset="0"/>
                <a:cs typeface="Arial" pitchFamily="34" charset="0"/>
              </a:rPr>
              <a:t>Existing Home Sales Are Soft</a:t>
            </a:r>
            <a:br>
              <a:rPr lang="en-US" dirty="0">
                <a:latin typeface="Arial" pitchFamily="34" charset="0"/>
                <a:cs typeface="Arial" pitchFamily="34" charset="0"/>
              </a:rPr>
            </a:br>
            <a:r>
              <a:rPr lang="en-US" sz="1800" dirty="0">
                <a:latin typeface="Arial" pitchFamily="34" charset="0"/>
                <a:cs typeface="Arial" pitchFamily="34" charset="0"/>
              </a:rPr>
              <a:t>They rise in 2025 as rates fall, inventory rises, and sellers must sell </a:t>
            </a:r>
            <a:endParaRPr lang="en-US" sz="18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AFA826D-FE55-A2B1-EA07-CFA81FCD8F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" y="801555"/>
            <a:ext cx="9144000" cy="6059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311720"/>
      </p:ext>
    </p:extLst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939"/>
            <a:ext cx="9144000" cy="683179"/>
          </a:xfrm>
        </p:spPr>
        <p:txBody>
          <a:bodyPr/>
          <a:lstStyle/>
          <a:p>
            <a:pPr algn="ctr"/>
            <a:r>
              <a:rPr lang="en-US" sz="2400" dirty="0"/>
              <a:t>Involuntary Separations</a:t>
            </a:r>
            <a:br>
              <a:rPr lang="en-US" sz="2400" dirty="0"/>
            </a:br>
            <a:r>
              <a:rPr lang="en-US" sz="1600" dirty="0"/>
              <a:t>Claims remain very low but are rising of late</a:t>
            </a:r>
          </a:p>
        </p:txBody>
      </p:sp>
      <p:sp>
        <p:nvSpPr>
          <p:cNvPr id="3" name="AutoShape 2" descr="https://research.stlouisfed.org/fred2/graph/image.php?dbeta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sp>
        <p:nvSpPr>
          <p:cNvPr id="4" name="AutoShape 2" descr="https://research.stlouisfed.org/fred2/graph/image.php"/>
          <p:cNvSpPr>
            <a:spLocks noChangeAspect="1" noChangeArrowheads="1"/>
          </p:cNvSpPr>
          <p:nvPr/>
        </p:nvSpPr>
        <p:spPr bwMode="auto">
          <a:xfrm>
            <a:off x="307975" y="793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6769AB-FCBB-5459-DD6C-9701A602FC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33081"/>
            <a:ext cx="9144000" cy="5211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66000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939"/>
            <a:ext cx="9144000" cy="663949"/>
          </a:xfrm>
        </p:spPr>
        <p:txBody>
          <a:bodyPr/>
          <a:lstStyle/>
          <a:p>
            <a:pPr algn="ctr"/>
            <a:r>
              <a:rPr lang="en-US" sz="2400" dirty="0"/>
              <a:t>Continuing Unemployment Claims </a:t>
            </a:r>
            <a:br>
              <a:rPr lang="en-US" sz="2400" dirty="0"/>
            </a:br>
            <a:r>
              <a:rPr lang="en-US" sz="1600" dirty="0"/>
              <a:t>It appeared to plateau but is now clearly rising </a:t>
            </a:r>
          </a:p>
        </p:txBody>
      </p:sp>
      <p:sp>
        <p:nvSpPr>
          <p:cNvPr id="3" name="AutoShape 2" descr="https://research.stlouisfed.org/fred2/graph/image.php?dbeta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777908-3389-6E42-CF0B-306B81CE99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97912"/>
            <a:ext cx="9143999" cy="5211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0639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49" y="1494336"/>
            <a:ext cx="8514449" cy="30014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Inflation &amp; </a:t>
            </a:r>
          </a:p>
          <a:p>
            <a:pPr marL="0" indent="0" algn="ctr">
              <a:buNone/>
            </a:pPr>
            <a:r>
              <a:rPr lang="en-US" sz="8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Fed </a:t>
            </a:r>
          </a:p>
        </p:txBody>
      </p:sp>
      <p:pic>
        <p:nvPicPr>
          <p:cNvPr id="4" name="Picture 4" descr="C:\Users\RF\Dropbox\GraphsandLaughs\Business Card\Graphs&amp;Laughs_LO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3640" y="5103813"/>
            <a:ext cx="4276725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559649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research.stlouisfed.org/fred2/graph/image.php?dbeta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pic>
        <p:nvPicPr>
          <p:cNvPr id="1026" name="Picture 1">
            <a:extLst>
              <a:ext uri="{FF2B5EF4-FFF2-40B4-BE49-F238E27FC236}">
                <a16:creationId xmlns:a16="http://schemas.microsoft.com/office/drawing/2014/main" id="{562DF8E9-C9BA-400F-8891-8AD7CA2B0F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271" y="19448"/>
            <a:ext cx="6819107" cy="6819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740493"/>
      </p:ext>
    </p:extLst>
  </p:cSld>
  <p:clrMapOvr>
    <a:masterClrMapping/>
  </p:clrMapOvr>
  <p:transition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" y="0"/>
            <a:ext cx="9143999" cy="691116"/>
          </a:xfrm>
        </p:spPr>
        <p:txBody>
          <a:bodyPr/>
          <a:lstStyle/>
          <a:p>
            <a:pPr algn="ctr"/>
            <a:r>
              <a:rPr lang="en-US" dirty="0"/>
              <a:t>Oil Prices Flatten </a:t>
            </a:r>
            <a:br>
              <a:rPr lang="en-US" dirty="0"/>
            </a:br>
            <a:r>
              <a:rPr lang="en-US" sz="1600" dirty="0"/>
              <a:t>This tells us that global supply is satisfactory</a:t>
            </a:r>
          </a:p>
        </p:txBody>
      </p:sp>
      <p:pic>
        <p:nvPicPr>
          <p:cNvPr id="3" name="FRED Graph Chart" descr="FRED Graph">
            <a:hlinkClick r:id="rId3" tooltip="View this chart in your browser. "/>
            <a:extLst>
              <a:ext uri="{FF2B5EF4-FFF2-40B4-BE49-F238E27FC236}">
                <a16:creationId xmlns:a16="http://schemas.microsoft.com/office/drawing/2014/main" id="{1F8492B5-A722-E69B-86F6-81CE8234C8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1118"/>
            <a:ext cx="9143998" cy="6166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54022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1" y="2"/>
            <a:ext cx="9144000" cy="720717"/>
          </a:xfrm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PCE and Core PCE Price Index</a:t>
            </a:r>
            <a:br>
              <a:rPr lang="en-US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</a:br>
            <a:r>
              <a:rPr lang="en-US" sz="16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Focus on core (red) inflation </a:t>
            </a:r>
            <a:endParaRPr lang="en-US" sz="1600" dirty="0">
              <a:solidFill>
                <a:srgbClr val="00B050"/>
              </a:solidFill>
            </a:endParaRPr>
          </a:p>
        </p:txBody>
      </p:sp>
      <p:sp>
        <p:nvSpPr>
          <p:cNvPr id="6" name="Down Arrow 5"/>
          <p:cNvSpPr/>
          <p:nvPr/>
        </p:nvSpPr>
        <p:spPr bwMode="auto">
          <a:xfrm>
            <a:off x="5732591" y="3557845"/>
            <a:ext cx="484632" cy="978408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3BD044A-EBD0-0271-7619-4FCCD6ADAB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61589"/>
            <a:ext cx="9144000" cy="5211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589489"/>
      </p:ext>
    </p:extLst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94944"/>
          </a:xfrm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CPI: Inflationary Pressures</a:t>
            </a:r>
            <a:br>
              <a:rPr lang="en-US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</a:br>
            <a:r>
              <a:rPr lang="en-US" sz="1600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Are inflationary pressures rising? </a:t>
            </a:r>
            <a:endParaRPr lang="en-US" sz="1600" dirty="0">
              <a:solidFill>
                <a:srgbClr val="00B050"/>
              </a:solidFill>
            </a:endParaRPr>
          </a:p>
        </p:txBody>
      </p:sp>
      <p:sp>
        <p:nvSpPr>
          <p:cNvPr id="2" name="AutoShape 2" descr="https://research.stlouisfed.org/fred2/graph/image.php?dbeta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pic>
        <p:nvPicPr>
          <p:cNvPr id="4" name="FRED Graph Chart" descr="FRED Graph">
            <a:hlinkClick r:id="rId3" tooltip="View this chart in your browser. "/>
            <a:extLst>
              <a:ext uri="{FF2B5EF4-FFF2-40B4-BE49-F238E27FC236}">
                <a16:creationId xmlns:a16="http://schemas.microsoft.com/office/drawing/2014/main" id="{AB76060A-8C2F-2068-E5AF-AF4CCCDAE5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1009872"/>
            <a:ext cx="9143999" cy="5209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253570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47211"/>
            <a:ext cx="9143999" cy="806245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Federal Reserve Behavior</a:t>
            </a:r>
            <a:br>
              <a:rPr lang="en-US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</a:br>
            <a:r>
              <a:rPr lang="en-US" sz="18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Most likely scenario</a:t>
            </a:r>
            <a:br>
              <a:rPr lang="en-US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</a:b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143999" cy="60198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200000"/>
              </a:lnSpc>
            </a:pPr>
            <a:r>
              <a:rPr lang="en-US" sz="4000" dirty="0"/>
              <a:t>On 7/31/24 it was 5.375% </a:t>
            </a:r>
          </a:p>
          <a:p>
            <a:pPr>
              <a:lnSpc>
                <a:spcPct val="200000"/>
              </a:lnSpc>
            </a:pPr>
            <a:r>
              <a:rPr lang="en-US" sz="4000" dirty="0"/>
              <a:t>On 9/18/24 it finally fell to 4.875%</a:t>
            </a:r>
          </a:p>
          <a:p>
            <a:pPr>
              <a:lnSpc>
                <a:spcPct val="200000"/>
              </a:lnSpc>
            </a:pPr>
            <a:r>
              <a:rPr lang="en-US" sz="4000" dirty="0"/>
              <a:t>On 11/7/24 it unexpectedly fell to 4.625% </a:t>
            </a:r>
          </a:p>
          <a:p>
            <a:pPr>
              <a:lnSpc>
                <a:spcPct val="200000"/>
              </a:lnSpc>
            </a:pPr>
            <a:r>
              <a:rPr lang="en-US" sz="4000" dirty="0"/>
              <a:t>On 12/18/24 it surprisingly fell to 4.375% </a:t>
            </a:r>
          </a:p>
          <a:p>
            <a:pPr>
              <a:lnSpc>
                <a:spcPct val="200000"/>
              </a:lnSpc>
            </a:pPr>
            <a:r>
              <a:rPr lang="en-US" sz="4000" dirty="0"/>
              <a:t>Fed funds will fall further</a:t>
            </a:r>
            <a:endParaRPr lang="en-US" sz="4000" dirty="0">
              <a:solidFill>
                <a:schemeClr val="bg1">
                  <a:lumMod val="65000"/>
                </a:schemeClr>
              </a:solidFill>
            </a:endParaRPr>
          </a:p>
          <a:p>
            <a:pPr>
              <a:lnSpc>
                <a:spcPct val="200000"/>
              </a:lnSpc>
            </a:pPr>
            <a:endParaRPr lang="en-US" sz="40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423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49" y="1494336"/>
            <a:ext cx="8514449" cy="4244312"/>
          </a:xfrm>
        </p:spPr>
        <p:txBody>
          <a:bodyPr/>
          <a:lstStyle/>
          <a:p>
            <a:pPr marL="0" indent="0" algn="ctr">
              <a:buNone/>
            </a:pPr>
            <a:r>
              <a:rPr lang="en-US" sz="8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About Things Here? </a:t>
            </a:r>
          </a:p>
        </p:txBody>
      </p:sp>
    </p:spTree>
    <p:extLst>
      <p:ext uri="{BB962C8B-B14F-4D97-AF65-F5344CB8AC3E}">
        <p14:creationId xmlns:p14="http://schemas.microsoft.com/office/powerpoint/2010/main" val="172563238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A35B2DE6-481E-97AF-8AFE-5DCCC8905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75088-0455-BE6B-F0D3-000A83BB0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8279"/>
            <a:ext cx="9144000" cy="730591"/>
          </a:xfrm>
        </p:spPr>
        <p:txBody>
          <a:bodyPr/>
          <a:lstStyle/>
          <a:p>
            <a:pPr algn="ctr"/>
            <a:r>
              <a:rPr lang="en-US" dirty="0"/>
              <a:t>States Growing the Fastest </a:t>
            </a:r>
            <a:br>
              <a:rPr lang="en-US" dirty="0"/>
            </a:br>
            <a:r>
              <a:rPr lang="en-US" dirty="0"/>
              <a:t>7/1/23-6/30/24 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6559D68-EDDD-97F5-EAA1-7E53401A4ED2}"/>
              </a:ext>
            </a:extLst>
          </p:cNvPr>
          <p:cNvGraphicFramePr>
            <a:graphicFrameLocks noGrp="1"/>
          </p:cNvGraphicFramePr>
          <p:nvPr/>
        </p:nvGraphicFramePr>
        <p:xfrm>
          <a:off x="548642" y="937262"/>
          <a:ext cx="8046719" cy="5509257"/>
        </p:xfrm>
        <a:graphic>
          <a:graphicData uri="http://schemas.openxmlformats.org/drawingml/2006/table">
            <a:tbl>
              <a:tblPr/>
              <a:tblGrid>
                <a:gridCol w="1254596">
                  <a:extLst>
                    <a:ext uri="{9D8B030D-6E8A-4147-A177-3AD203B41FA5}">
                      <a16:colId xmlns:a16="http://schemas.microsoft.com/office/drawing/2014/main" val="2706269999"/>
                    </a:ext>
                  </a:extLst>
                </a:gridCol>
                <a:gridCol w="1254596">
                  <a:extLst>
                    <a:ext uri="{9D8B030D-6E8A-4147-A177-3AD203B41FA5}">
                      <a16:colId xmlns:a16="http://schemas.microsoft.com/office/drawing/2014/main" val="3360300626"/>
                    </a:ext>
                  </a:extLst>
                </a:gridCol>
                <a:gridCol w="1254596">
                  <a:extLst>
                    <a:ext uri="{9D8B030D-6E8A-4147-A177-3AD203B41FA5}">
                      <a16:colId xmlns:a16="http://schemas.microsoft.com/office/drawing/2014/main" val="318367832"/>
                    </a:ext>
                  </a:extLst>
                </a:gridCol>
                <a:gridCol w="1254596">
                  <a:extLst>
                    <a:ext uri="{9D8B030D-6E8A-4147-A177-3AD203B41FA5}">
                      <a16:colId xmlns:a16="http://schemas.microsoft.com/office/drawing/2014/main" val="459244769"/>
                    </a:ext>
                  </a:extLst>
                </a:gridCol>
                <a:gridCol w="1254596">
                  <a:extLst>
                    <a:ext uri="{9D8B030D-6E8A-4147-A177-3AD203B41FA5}">
                      <a16:colId xmlns:a16="http://schemas.microsoft.com/office/drawing/2014/main" val="2511973117"/>
                    </a:ext>
                  </a:extLst>
                </a:gridCol>
                <a:gridCol w="1773739">
                  <a:extLst>
                    <a:ext uri="{9D8B030D-6E8A-4147-A177-3AD203B41FA5}">
                      <a16:colId xmlns:a16="http://schemas.microsoft.com/office/drawing/2014/main" val="4012690273"/>
                    </a:ext>
                  </a:extLst>
                </a:gridCol>
              </a:tblGrid>
              <a:tr h="844608">
                <a:tc>
                  <a:txBody>
                    <a:bodyPr/>
                    <a:lstStyle/>
                    <a:p>
                      <a:pPr algn="ctr" fontAlgn="b" latinLnBrk="0">
                        <a:lnSpc>
                          <a:spcPts val="1125"/>
                        </a:lnSpc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Rank</a:t>
                      </a:r>
                    </a:p>
                  </a:txBody>
                  <a:tcPr marL="42290" marR="42290" marT="21145" marB="2114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5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 latinLnBrk="0">
                        <a:lnSpc>
                          <a:spcPts val="1125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Geographic Area</a:t>
                      </a:r>
                    </a:p>
                  </a:txBody>
                  <a:tcPr marL="42290" marR="42290" marT="21145" marB="2114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5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 latinLnBrk="0">
                        <a:lnSpc>
                          <a:spcPts val="1125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April 1, 2020</a:t>
                      </a:r>
                      <a:b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</a:b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(Estimates Base)</a:t>
                      </a:r>
                    </a:p>
                  </a:txBody>
                  <a:tcPr marL="42290" marR="42290" marT="21145" marB="2114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5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 latinLnBrk="0">
                        <a:lnSpc>
                          <a:spcPts val="1125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July 1, 2023</a:t>
                      </a:r>
                    </a:p>
                  </a:txBody>
                  <a:tcPr marL="42290" marR="42290" marT="21145" marB="2114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5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 latinLnBrk="0">
                        <a:lnSpc>
                          <a:spcPts val="1125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July 1, 2024</a:t>
                      </a:r>
                    </a:p>
                  </a:txBody>
                  <a:tcPr marL="42290" marR="42290" marT="21145" marB="2114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5E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 latinLnBrk="0">
                        <a:lnSpc>
                          <a:spcPts val="1125"/>
                        </a:lnSpc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Percent Growth</a:t>
                      </a:r>
                    </a:p>
                  </a:txBody>
                  <a:tcPr marL="42290" marR="42290" marT="21145" marB="21145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2E5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9054024"/>
                  </a:ext>
                </a:extLst>
              </a:tr>
              <a:tr h="594222">
                <a:tc gridSpan="5">
                  <a:txBody>
                    <a:bodyPr/>
                    <a:lstStyle/>
                    <a:p>
                      <a:pPr algn="l" fontAlgn="base">
                        <a:spcAft>
                          <a:spcPts val="750"/>
                        </a:spcAft>
                      </a:pPr>
                      <a:r>
                        <a:rPr lang="fr-FR" sz="1200">
                          <a:effectLst/>
                          <a:latin typeface="Roboto" panose="02000000000000000000" pitchFamily="2" charset="0"/>
                        </a:rPr>
                        <a:t>Source: U.S. Census Bureau, Vintage 2024 Population Estimates.</a:t>
                      </a:r>
                    </a:p>
                  </a:txBody>
                  <a:tcPr marL="42290" marR="42290" marT="21145" marB="21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/>
                    </a:p>
                  </a:txBody>
                  <a:tcPr marL="63434" marR="63434" marT="31717" marB="31717">
                    <a:lnL>
                      <a:noFill/>
                    </a:lnL>
                    <a:lnT>
                      <a:noFill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701344318"/>
                  </a:ext>
                </a:extLst>
              </a:tr>
              <a:tr h="594222"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</a:p>
                  </a:txBody>
                  <a:tcPr marL="42290" marR="42290" marT="21145" marB="21145" anchor="ctr">
                    <a:lnL>
                      <a:noFill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District of Columbia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689,545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687,324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702,250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2.2%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241470"/>
                  </a:ext>
                </a:extLst>
              </a:tr>
              <a:tr h="326823"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</a:p>
                  </a:txBody>
                  <a:tcPr marL="42290" marR="42290" marT="21145" marB="21145" anchor="ctr">
                    <a:lnL>
                      <a:noFill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Florida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21,538,192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22,904,868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23,372,215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2.0%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00433"/>
                  </a:ext>
                </a:extLst>
              </a:tr>
              <a:tr h="326823"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</a:p>
                  </a:txBody>
                  <a:tcPr marL="42290" marR="42290" marT="21145" marB="21145" anchor="ctr">
                    <a:lnL>
                      <a:noFill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Texas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29,149,458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30,727,890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31,290,831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1.8%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9144755"/>
                  </a:ext>
                </a:extLst>
              </a:tr>
              <a:tr h="326823"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4</a:t>
                      </a:r>
                    </a:p>
                  </a:txBody>
                  <a:tcPr marL="42290" marR="42290" marT="21145" marB="21145" anchor="ctr">
                    <a:lnL>
                      <a:noFill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Utah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3,271,608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3,443,222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3,503,613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 latinLnBrk="0"/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1.8%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71937697"/>
                  </a:ext>
                </a:extLst>
              </a:tr>
              <a:tr h="594222"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5</a:t>
                      </a:r>
                    </a:p>
                  </a:txBody>
                  <a:tcPr marL="42290" marR="42290" marT="21145" marB="21145" anchor="ctr">
                    <a:lnL>
                      <a:noFill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South Carolina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5,118,252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5,387,830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5,478,831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 latinLnBrk="0"/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1.7%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252480"/>
                  </a:ext>
                </a:extLst>
              </a:tr>
              <a:tr h="326823"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6</a:t>
                      </a:r>
                    </a:p>
                  </a:txBody>
                  <a:tcPr marL="42290" marR="42290" marT="21145" marB="21145" anchor="ctr">
                    <a:lnL>
                      <a:noFill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Nevada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3,105,595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3,214,363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3,267,467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 latinLnBrk="0"/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1.7%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6952972"/>
                  </a:ext>
                </a:extLst>
              </a:tr>
              <a:tr h="326823"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7</a:t>
                      </a:r>
                    </a:p>
                  </a:txBody>
                  <a:tcPr marL="42290" marR="42290" marT="21145" marB="21145" anchor="ctr">
                    <a:lnL>
                      <a:noFill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Idaho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1,839,140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1,971,122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2,001,619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 latinLnBrk="0"/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1.5%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3930336"/>
                  </a:ext>
                </a:extLst>
              </a:tr>
              <a:tr h="594222"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8</a:t>
                      </a:r>
                    </a:p>
                  </a:txBody>
                  <a:tcPr marL="42290" marR="42290" marT="21145" marB="21145" anchor="ctr">
                    <a:lnL>
                      <a:noFill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North Carolina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10,441,499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10,881,189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11,046,024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1.5%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9868045"/>
                  </a:ext>
                </a:extLst>
              </a:tr>
              <a:tr h="326823"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9</a:t>
                      </a:r>
                    </a:p>
                  </a:txBody>
                  <a:tcPr marL="42290" marR="42290" marT="21145" marB="21145" anchor="ctr">
                    <a:lnL>
                      <a:noFill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Delaware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989,955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1,036,423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1,051,917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1.5%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9218995"/>
                  </a:ext>
                </a:extLst>
              </a:tr>
              <a:tr h="326823">
                <a:tc>
                  <a:txBody>
                    <a:bodyPr/>
                    <a:lstStyle/>
                    <a:p>
                      <a:pPr algn="ctr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10</a:t>
                      </a:r>
                    </a:p>
                  </a:txBody>
                  <a:tcPr marL="42290" marR="42290" marT="21145" marB="21145" anchor="ctr">
                    <a:lnL>
                      <a:noFill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Arizona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7,158,110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7,473,027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 latinLnBrk="0"/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</a:rPr>
                        <a:t>7,582,384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 latinLnBrk="0"/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</a:rPr>
                        <a:t>1.5%</a:t>
                      </a:r>
                    </a:p>
                  </a:txBody>
                  <a:tcPr marL="42290" marR="42290" marT="21145" marB="21145" anchor="ctr">
                    <a:lnL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620" cap="flat" cmpd="sng" algn="ctr">
                      <a:solidFill>
                        <a:srgbClr val="AEBCC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591730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00619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 bwMode="auto">
          <a:xfrm>
            <a:off x="17930" y="1"/>
            <a:ext cx="9126070" cy="76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ＭＳ Ｐゴシック"/>
                <a:cs typeface="+mj-cs"/>
              </a:rPr>
              <a:t>Case-Shiller M-o-M Price Changes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ＭＳ Ｐゴシック"/>
                <a:cs typeface="+mj-cs"/>
              </a:rPr>
              <a:t>House price appreciation has reversed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C762762-F1C6-E9D3-7C78-265D49E726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604" y="711404"/>
            <a:ext cx="8490792" cy="6146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802987"/>
      </p:ext>
    </p:extLst>
  </p:cSld>
  <p:clrMapOvr>
    <a:masterClrMapping/>
  </p:clrMapOvr>
  <p:transition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4AE227-B866-2DBC-52AC-7A3290F4A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own Arrow 5">
            <a:extLst>
              <a:ext uri="{FF2B5EF4-FFF2-40B4-BE49-F238E27FC236}">
                <a16:creationId xmlns:a16="http://schemas.microsoft.com/office/drawing/2014/main" id="{967B1C8D-AA18-57F7-B81E-E3140D9F9408}"/>
              </a:ext>
            </a:extLst>
          </p:cNvPr>
          <p:cNvSpPr/>
          <p:nvPr/>
        </p:nvSpPr>
        <p:spPr bwMode="auto">
          <a:xfrm>
            <a:off x="6224612" y="4423526"/>
            <a:ext cx="408432" cy="673608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sp>
        <p:nvSpPr>
          <p:cNvPr id="5" name="Down Arrow 4">
            <a:extLst>
              <a:ext uri="{FF2B5EF4-FFF2-40B4-BE49-F238E27FC236}">
                <a16:creationId xmlns:a16="http://schemas.microsoft.com/office/drawing/2014/main" id="{AFAD8847-26CD-D404-242A-D49F002B7B4F}"/>
              </a:ext>
            </a:extLst>
          </p:cNvPr>
          <p:cNvSpPr/>
          <p:nvPr/>
        </p:nvSpPr>
        <p:spPr bwMode="auto">
          <a:xfrm>
            <a:off x="4634442" y="3749918"/>
            <a:ext cx="408432" cy="673608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sp>
        <p:nvSpPr>
          <p:cNvPr id="7" name="Down Arrow 6">
            <a:extLst>
              <a:ext uri="{FF2B5EF4-FFF2-40B4-BE49-F238E27FC236}">
                <a16:creationId xmlns:a16="http://schemas.microsoft.com/office/drawing/2014/main" id="{27CFED29-08DF-8E22-8524-42742F00DB30}"/>
              </a:ext>
            </a:extLst>
          </p:cNvPr>
          <p:cNvSpPr/>
          <p:nvPr/>
        </p:nvSpPr>
        <p:spPr bwMode="auto">
          <a:xfrm>
            <a:off x="6117256" y="1387367"/>
            <a:ext cx="304567" cy="436879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A24DB7-7FD8-E9F4-9665-80804B345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845" y="1"/>
            <a:ext cx="8839199" cy="823972"/>
          </a:xfrm>
        </p:spPr>
        <p:txBody>
          <a:bodyPr/>
          <a:lstStyle/>
          <a:p>
            <a:pPr algn="ctr"/>
            <a:r>
              <a:rPr lang="en-US" dirty="0"/>
              <a:t>Population Growth by State: 2023 - 2024</a:t>
            </a:r>
            <a:br>
              <a:rPr lang="en-US" dirty="0"/>
            </a:br>
            <a:r>
              <a:rPr lang="en-US" sz="1600" dirty="0"/>
              <a:t>Best in Texas, the Intermountain West and the South.   </a:t>
            </a:r>
          </a:p>
        </p:txBody>
      </p:sp>
      <p:sp>
        <p:nvSpPr>
          <p:cNvPr id="3" name="Down Arrow 6">
            <a:extLst>
              <a:ext uri="{FF2B5EF4-FFF2-40B4-BE49-F238E27FC236}">
                <a16:creationId xmlns:a16="http://schemas.microsoft.com/office/drawing/2014/main" id="{B5D0439F-4CF0-09C5-21B1-C39EB2A5D65D}"/>
              </a:ext>
            </a:extLst>
          </p:cNvPr>
          <p:cNvSpPr/>
          <p:nvPr/>
        </p:nvSpPr>
        <p:spPr bwMode="auto">
          <a:xfrm>
            <a:off x="6072330" y="3904244"/>
            <a:ext cx="304567" cy="436879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pic>
        <p:nvPicPr>
          <p:cNvPr id="8" name="Picture 7" descr="A map of the united states&#10;&#10;Description automatically generated">
            <a:extLst>
              <a:ext uri="{FF2B5EF4-FFF2-40B4-BE49-F238E27FC236}">
                <a16:creationId xmlns:a16="http://schemas.microsoft.com/office/drawing/2014/main" id="{4EE00A3E-6235-4093-B6C0-A7B9EABE72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4475" y="742950"/>
            <a:ext cx="6115050" cy="6115050"/>
          </a:xfrm>
          <a:prstGeom prst="rect">
            <a:avLst/>
          </a:prstGeom>
        </p:spPr>
      </p:pic>
      <p:sp>
        <p:nvSpPr>
          <p:cNvPr id="4" name="Down Arrow 6">
            <a:extLst>
              <a:ext uri="{FF2B5EF4-FFF2-40B4-BE49-F238E27FC236}">
                <a16:creationId xmlns:a16="http://schemas.microsoft.com/office/drawing/2014/main" id="{F1AFECAD-3571-CFC0-9DA8-915822D6C682}"/>
              </a:ext>
            </a:extLst>
          </p:cNvPr>
          <p:cNvSpPr/>
          <p:nvPr/>
        </p:nvSpPr>
        <p:spPr bwMode="auto">
          <a:xfrm>
            <a:off x="5181600" y="3215794"/>
            <a:ext cx="304567" cy="436879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</p:spTree>
    <p:extLst>
      <p:ext uri="{BB962C8B-B14F-4D97-AF65-F5344CB8AC3E}">
        <p14:creationId xmlns:p14="http://schemas.microsoft.com/office/powerpoint/2010/main" val="104549636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8"/>
          <p:cNvSpPr>
            <a:spLocks noGrp="1"/>
          </p:cNvSpPr>
          <p:nvPr>
            <p:ph type="title"/>
          </p:nvPr>
        </p:nvSpPr>
        <p:spPr>
          <a:xfrm>
            <a:off x="0" y="2"/>
            <a:ext cx="9134590" cy="713423"/>
          </a:xfrm>
        </p:spPr>
        <p:txBody>
          <a:bodyPr/>
          <a:lstStyle/>
          <a:p>
            <a:pPr algn="ctr"/>
            <a:r>
              <a:rPr lang="en-US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Demographics Are Good</a:t>
            </a:r>
            <a:br>
              <a:rPr lang="en-US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Demand will be strong for years </a:t>
            </a:r>
            <a:endParaRPr lang="en-US" sz="1800" dirty="0">
              <a:solidFill>
                <a:srgbClr val="002060"/>
              </a:solidFill>
            </a:endParaRPr>
          </a:p>
        </p:txBody>
      </p:sp>
      <p:sp>
        <p:nvSpPr>
          <p:cNvPr id="2" name="Arrow: Right 1">
            <a:extLst>
              <a:ext uri="{FF2B5EF4-FFF2-40B4-BE49-F238E27FC236}">
                <a16:creationId xmlns:a16="http://schemas.microsoft.com/office/drawing/2014/main" id="{2A1D4383-174C-426C-95B1-C97462190FAF}"/>
              </a:ext>
            </a:extLst>
          </p:cNvPr>
          <p:cNvSpPr/>
          <p:nvPr/>
        </p:nvSpPr>
        <p:spPr bwMode="auto">
          <a:xfrm>
            <a:off x="2743202" y="1524002"/>
            <a:ext cx="574371" cy="404037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BEDD1A2-EBEE-DF86-BF5D-C7C2FF9480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7287"/>
            <a:ext cx="9144000" cy="523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174942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own Arrow 5"/>
          <p:cNvSpPr/>
          <p:nvPr/>
        </p:nvSpPr>
        <p:spPr bwMode="auto">
          <a:xfrm>
            <a:off x="2057400" y="2286000"/>
            <a:ext cx="408432" cy="673608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sp>
        <p:nvSpPr>
          <p:cNvPr id="5" name="Down Arrow 4"/>
          <p:cNvSpPr/>
          <p:nvPr/>
        </p:nvSpPr>
        <p:spPr bwMode="auto">
          <a:xfrm>
            <a:off x="2293817" y="3085975"/>
            <a:ext cx="408432" cy="673608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sp>
        <p:nvSpPr>
          <p:cNvPr id="4" name="Down Arrow 3"/>
          <p:cNvSpPr/>
          <p:nvPr/>
        </p:nvSpPr>
        <p:spPr bwMode="auto">
          <a:xfrm>
            <a:off x="3733800" y="3505200"/>
            <a:ext cx="408432" cy="673608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2C2A82A-067B-AA34-A151-0544A17122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5476" y="784952"/>
            <a:ext cx="6073048" cy="60730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845" y="1"/>
            <a:ext cx="8839199" cy="823972"/>
          </a:xfrm>
        </p:spPr>
        <p:txBody>
          <a:bodyPr/>
          <a:lstStyle/>
          <a:p>
            <a:pPr algn="ctr"/>
            <a:r>
              <a:rPr lang="en-US" dirty="0"/>
              <a:t>Population Growth by County: 2021-2022</a:t>
            </a:r>
            <a:br>
              <a:rPr lang="en-US" dirty="0"/>
            </a:br>
            <a:r>
              <a:rPr lang="en-US" sz="1600" dirty="0"/>
              <a:t>Best all over the place. Pandemic related. Will it persist?  </a:t>
            </a:r>
          </a:p>
        </p:txBody>
      </p:sp>
    </p:spTree>
    <p:extLst>
      <p:ext uri="{BB962C8B-B14F-4D97-AF65-F5344CB8AC3E}">
        <p14:creationId xmlns:p14="http://schemas.microsoft.com/office/powerpoint/2010/main" val="53687850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own Arrow 3"/>
          <p:cNvSpPr/>
          <p:nvPr/>
        </p:nvSpPr>
        <p:spPr bwMode="auto">
          <a:xfrm>
            <a:off x="5532082" y="2515566"/>
            <a:ext cx="269717" cy="444042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sp>
        <p:nvSpPr>
          <p:cNvPr id="5" name="Down Arrow 4"/>
          <p:cNvSpPr/>
          <p:nvPr/>
        </p:nvSpPr>
        <p:spPr bwMode="auto">
          <a:xfrm>
            <a:off x="2293817" y="3085975"/>
            <a:ext cx="408432" cy="673608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sp>
        <p:nvSpPr>
          <p:cNvPr id="6" name="Down Arrow 5"/>
          <p:cNvSpPr/>
          <p:nvPr/>
        </p:nvSpPr>
        <p:spPr bwMode="auto">
          <a:xfrm>
            <a:off x="2057400" y="2286000"/>
            <a:ext cx="408432" cy="673608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sp>
        <p:nvSpPr>
          <p:cNvPr id="10" name="Down Arrow 3">
            <a:extLst>
              <a:ext uri="{FF2B5EF4-FFF2-40B4-BE49-F238E27FC236}">
                <a16:creationId xmlns:a16="http://schemas.microsoft.com/office/drawing/2014/main" id="{90673A87-9109-8D1D-9334-94EAE760EA95}"/>
              </a:ext>
            </a:extLst>
          </p:cNvPr>
          <p:cNvSpPr/>
          <p:nvPr/>
        </p:nvSpPr>
        <p:spPr bwMode="auto">
          <a:xfrm>
            <a:off x="2874265" y="2641933"/>
            <a:ext cx="269717" cy="444042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sp>
        <p:nvSpPr>
          <p:cNvPr id="3" name="Down Arrow 5">
            <a:extLst>
              <a:ext uri="{FF2B5EF4-FFF2-40B4-BE49-F238E27FC236}">
                <a16:creationId xmlns:a16="http://schemas.microsoft.com/office/drawing/2014/main" id="{60F47E6E-F6BC-366F-2E6E-0C428C28A6B3}"/>
              </a:ext>
            </a:extLst>
          </p:cNvPr>
          <p:cNvSpPr/>
          <p:nvPr/>
        </p:nvSpPr>
        <p:spPr bwMode="auto">
          <a:xfrm>
            <a:off x="5423266" y="2286000"/>
            <a:ext cx="408432" cy="673608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pic>
        <p:nvPicPr>
          <p:cNvPr id="8" name="Picture 7" descr="A map of the united states of america&#10;&#10;Description automatically generated">
            <a:extLst>
              <a:ext uri="{FF2B5EF4-FFF2-40B4-BE49-F238E27FC236}">
                <a16:creationId xmlns:a16="http://schemas.microsoft.com/office/drawing/2014/main" id="{CF215F7D-2607-7FA9-6491-EA1C5824E1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0645" y="675290"/>
            <a:ext cx="6182710" cy="6182710"/>
          </a:xfrm>
          <a:prstGeom prst="rect">
            <a:avLst/>
          </a:prstGeom>
        </p:spPr>
      </p:pic>
      <p:sp>
        <p:nvSpPr>
          <p:cNvPr id="7" name="Down Arrow 6"/>
          <p:cNvSpPr/>
          <p:nvPr/>
        </p:nvSpPr>
        <p:spPr bwMode="auto">
          <a:xfrm>
            <a:off x="6705600" y="3770503"/>
            <a:ext cx="304800" cy="445008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845" y="1"/>
            <a:ext cx="8839199" cy="823972"/>
          </a:xfrm>
        </p:spPr>
        <p:txBody>
          <a:bodyPr/>
          <a:lstStyle/>
          <a:p>
            <a:pPr algn="ctr"/>
            <a:r>
              <a:rPr lang="en-US" dirty="0"/>
              <a:t>Population Growth by County: 2022-2023</a:t>
            </a:r>
            <a:br>
              <a:rPr lang="en-US" dirty="0"/>
            </a:br>
            <a:r>
              <a:rPr lang="en-US" sz="1600" dirty="0"/>
              <a:t>Best all over the place. Pandemic related. Will it persist?  </a:t>
            </a:r>
          </a:p>
        </p:txBody>
      </p:sp>
    </p:spTree>
    <p:extLst>
      <p:ext uri="{BB962C8B-B14F-4D97-AF65-F5344CB8AC3E}">
        <p14:creationId xmlns:p14="http://schemas.microsoft.com/office/powerpoint/2010/main" val="252848119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8DDC5D-89A1-A7E4-0483-7994E0F721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own Arrow 5">
            <a:extLst>
              <a:ext uri="{FF2B5EF4-FFF2-40B4-BE49-F238E27FC236}">
                <a16:creationId xmlns:a16="http://schemas.microsoft.com/office/drawing/2014/main" id="{3C1FAE78-99C0-18A3-E147-261981ACDF61}"/>
              </a:ext>
            </a:extLst>
          </p:cNvPr>
          <p:cNvSpPr/>
          <p:nvPr/>
        </p:nvSpPr>
        <p:spPr bwMode="auto">
          <a:xfrm>
            <a:off x="2057400" y="2286000"/>
            <a:ext cx="408432" cy="673608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sp>
        <p:nvSpPr>
          <p:cNvPr id="5" name="Down Arrow 4">
            <a:extLst>
              <a:ext uri="{FF2B5EF4-FFF2-40B4-BE49-F238E27FC236}">
                <a16:creationId xmlns:a16="http://schemas.microsoft.com/office/drawing/2014/main" id="{F2A3E9CC-D81B-7B78-646B-BF652986DE6A}"/>
              </a:ext>
            </a:extLst>
          </p:cNvPr>
          <p:cNvSpPr/>
          <p:nvPr/>
        </p:nvSpPr>
        <p:spPr bwMode="auto">
          <a:xfrm>
            <a:off x="2293817" y="3085975"/>
            <a:ext cx="408432" cy="673608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sp>
        <p:nvSpPr>
          <p:cNvPr id="7" name="Down Arrow 6">
            <a:extLst>
              <a:ext uri="{FF2B5EF4-FFF2-40B4-BE49-F238E27FC236}">
                <a16:creationId xmlns:a16="http://schemas.microsoft.com/office/drawing/2014/main" id="{AEE0A3B4-A767-CE0E-FF47-7B545B371387}"/>
              </a:ext>
            </a:extLst>
          </p:cNvPr>
          <p:cNvSpPr/>
          <p:nvPr/>
        </p:nvSpPr>
        <p:spPr bwMode="auto">
          <a:xfrm>
            <a:off x="6269738" y="2959608"/>
            <a:ext cx="408432" cy="673608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B8B991-379D-BF57-EE71-7D776CC18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845" y="1"/>
            <a:ext cx="8839199" cy="823972"/>
          </a:xfrm>
        </p:spPr>
        <p:txBody>
          <a:bodyPr/>
          <a:lstStyle/>
          <a:p>
            <a:pPr algn="ctr"/>
            <a:r>
              <a:rPr lang="en-US" dirty="0"/>
              <a:t>Population Growth by County: 2023-2024</a:t>
            </a:r>
            <a:br>
              <a:rPr lang="en-US" dirty="0"/>
            </a:br>
            <a:r>
              <a:rPr lang="en-US" sz="1600" dirty="0"/>
              <a:t>Best all over the place. Pandemic related. Will it persist?  </a:t>
            </a:r>
          </a:p>
        </p:txBody>
      </p:sp>
      <p:sp>
        <p:nvSpPr>
          <p:cNvPr id="4" name="Down Arrow 3">
            <a:extLst>
              <a:ext uri="{FF2B5EF4-FFF2-40B4-BE49-F238E27FC236}">
                <a16:creationId xmlns:a16="http://schemas.microsoft.com/office/drawing/2014/main" id="{25602359-5624-C41B-677F-A4C9FB6E6564}"/>
              </a:ext>
            </a:extLst>
          </p:cNvPr>
          <p:cNvSpPr/>
          <p:nvPr/>
        </p:nvSpPr>
        <p:spPr bwMode="auto">
          <a:xfrm>
            <a:off x="3042589" y="2178762"/>
            <a:ext cx="269717" cy="444042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sp>
        <p:nvSpPr>
          <p:cNvPr id="10" name="Down Arrow 3">
            <a:extLst>
              <a:ext uri="{FF2B5EF4-FFF2-40B4-BE49-F238E27FC236}">
                <a16:creationId xmlns:a16="http://schemas.microsoft.com/office/drawing/2014/main" id="{8F79207D-CF78-1546-DFA9-675C82B9F86E}"/>
              </a:ext>
            </a:extLst>
          </p:cNvPr>
          <p:cNvSpPr/>
          <p:nvPr/>
        </p:nvSpPr>
        <p:spPr bwMode="auto">
          <a:xfrm>
            <a:off x="2874265" y="2641933"/>
            <a:ext cx="269717" cy="444042"/>
          </a:xfrm>
          <a:prstGeom prst="down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F4BD1EC-3CA7-E816-1D64-004D67037E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6380" y="746760"/>
            <a:ext cx="6111240" cy="6111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91967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450" y="609600"/>
            <a:ext cx="8801100" cy="5486400"/>
          </a:xfrm>
        </p:spPr>
        <p:txBody>
          <a:bodyPr/>
          <a:lstStyle/>
          <a:p>
            <a:pPr algn="ctr"/>
            <a:r>
              <a:rPr lang="en-US" sz="4400" b="1" dirty="0"/>
              <a:t>KEY TAKEAWAYS</a:t>
            </a:r>
          </a:p>
          <a:p>
            <a:pPr algn="ctr"/>
            <a:r>
              <a:rPr lang="en-US" sz="1000" b="1" dirty="0"/>
              <a:t> </a:t>
            </a:r>
          </a:p>
          <a:p>
            <a:r>
              <a:rPr lang="en-US" sz="3400" b="1" dirty="0">
                <a:solidFill>
                  <a:srgbClr val="FF0000"/>
                </a:solidFill>
              </a:rPr>
              <a:t>1) 2025 might still be a decent year  </a:t>
            </a:r>
          </a:p>
          <a:p>
            <a:r>
              <a:rPr lang="en-US" sz="3400" b="1" dirty="0">
                <a:solidFill>
                  <a:srgbClr val="FF0000"/>
                </a:solidFill>
              </a:rPr>
              <a:t>2) The Fed will keep cutting rates</a:t>
            </a:r>
          </a:p>
          <a:p>
            <a:r>
              <a:rPr lang="en-US" sz="3400" b="1" dirty="0">
                <a:solidFill>
                  <a:srgbClr val="FF0000"/>
                </a:solidFill>
              </a:rPr>
              <a:t>3) Job growth probably slows more </a:t>
            </a:r>
          </a:p>
          <a:p>
            <a:r>
              <a:rPr lang="en-US" sz="3400" b="1" dirty="0">
                <a:solidFill>
                  <a:srgbClr val="FF0000"/>
                </a:solidFill>
              </a:rPr>
              <a:t>4) Inflation should rise slightly </a:t>
            </a:r>
          </a:p>
          <a:p>
            <a:r>
              <a:rPr lang="en-US" sz="3400" b="1" dirty="0">
                <a:solidFill>
                  <a:srgbClr val="FF0000"/>
                </a:solidFill>
              </a:rPr>
              <a:t>5) Watch </a:t>
            </a:r>
            <a:r>
              <a:rPr lang="en-US" sz="2200" b="1" dirty="0">
                <a:solidFill>
                  <a:srgbClr val="FF0000"/>
                </a:solidFill>
              </a:rPr>
              <a:t>inflation</a:t>
            </a:r>
            <a:r>
              <a:rPr lang="en-US" sz="3400" b="1" dirty="0">
                <a:solidFill>
                  <a:srgbClr val="FF0000"/>
                </a:solidFill>
              </a:rPr>
              <a:t> and </a:t>
            </a:r>
            <a:r>
              <a:rPr lang="en-US" sz="5000" b="1" dirty="0">
                <a:solidFill>
                  <a:srgbClr val="FF0000"/>
                </a:solidFill>
              </a:rPr>
              <a:t>unemployment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</a:p>
          <a:p>
            <a:endParaRPr lang="en-US" sz="2400" b="1" dirty="0"/>
          </a:p>
          <a:p>
            <a:pPr algn="ctr"/>
            <a:endParaRPr lang="en-US" sz="2400" b="1" dirty="0"/>
          </a:p>
          <a:p>
            <a:pPr algn="ctr"/>
            <a:r>
              <a:rPr lang="en-US" sz="2400" b="1" dirty="0"/>
              <a:t>  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4885F-976B-30EF-1CE7-63CF6EF7C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>
            <a:extLst>
              <a:ext uri="{FF2B5EF4-FFF2-40B4-BE49-F238E27FC236}">
                <a16:creationId xmlns:a16="http://schemas.microsoft.com/office/drawing/2014/main" id="{7F5B17D3-D689-35B2-1052-B4C55A0A52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lnSpc>
                <a:spcPct val="95000"/>
              </a:lnSpc>
              <a:spcAft>
                <a:spcPct val="5000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lnSpc>
                <a:spcPct val="95000"/>
              </a:lnSpc>
              <a:spcAft>
                <a:spcPct val="50000"/>
              </a:spcAft>
              <a:buFont typeface="Times"/>
              <a:buChar char="•"/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lnSpc>
                <a:spcPct val="50000"/>
              </a:lnSpc>
              <a:spcAft>
                <a:spcPct val="50000"/>
              </a:spcAft>
              <a:buChar char="–"/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FFCC99"/>
              </a:solidFill>
              <a:effectLst/>
              <a:uLnTx/>
              <a:uFillTx/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39939" name="Text Box 3">
            <a:extLst>
              <a:ext uri="{FF2B5EF4-FFF2-40B4-BE49-F238E27FC236}">
                <a16:creationId xmlns:a16="http://schemas.microsoft.com/office/drawing/2014/main" id="{553744D4-3CE7-52E7-CA82-4986954435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447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lnSpc>
                <a:spcPct val="95000"/>
              </a:lnSpc>
              <a:spcAft>
                <a:spcPct val="5000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lnSpc>
                <a:spcPct val="95000"/>
              </a:lnSpc>
              <a:spcAft>
                <a:spcPct val="50000"/>
              </a:spcAft>
              <a:buFont typeface="Times"/>
              <a:buChar char="•"/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lnSpc>
                <a:spcPct val="50000"/>
              </a:lnSpc>
              <a:spcAft>
                <a:spcPct val="50000"/>
              </a:spcAft>
              <a:buChar char="–"/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FFCC99"/>
              </a:solidFill>
              <a:effectLst/>
              <a:uLnTx/>
              <a:uFillTx/>
              <a:latin typeface="Tahoma" pitchFamily="34" charset="0"/>
              <a:ea typeface="ＭＳ Ｐゴシック" pitchFamily="34" charset="-128"/>
            </a:endParaRPr>
          </a:p>
        </p:txBody>
      </p:sp>
      <p:sp>
        <p:nvSpPr>
          <p:cNvPr id="39940" name="Text Box 7">
            <a:extLst>
              <a:ext uri="{FF2B5EF4-FFF2-40B4-BE49-F238E27FC236}">
                <a16:creationId xmlns:a16="http://schemas.microsoft.com/office/drawing/2014/main" id="{8C6464E3-0620-15F1-BF59-F168024BAC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1100140"/>
            <a:ext cx="7467600" cy="505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lnSpc>
                <a:spcPct val="95000"/>
              </a:lnSpc>
              <a:spcAft>
                <a:spcPct val="5000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lnSpc>
                <a:spcPct val="95000"/>
              </a:lnSpc>
              <a:spcAft>
                <a:spcPct val="50000"/>
              </a:spcAft>
              <a:buFont typeface="Times"/>
              <a:buChar char="•"/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lnSpc>
                <a:spcPct val="50000"/>
              </a:lnSpc>
              <a:spcAft>
                <a:spcPct val="50000"/>
              </a:spcAft>
              <a:buChar char="–"/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0" i="0" u="none" strike="noStrike" kern="1200" cap="none" spc="0" normalizeH="0" baseline="0" noProof="0">
              <a:ln>
                <a:noFill/>
              </a:ln>
              <a:solidFill>
                <a:srgbClr val="FFCC99"/>
              </a:solidFill>
              <a:effectLst/>
              <a:uLnTx/>
              <a:uFillTx/>
              <a:latin typeface="Tahoma" pitchFamily="34" charset="0"/>
              <a:ea typeface="ＭＳ Ｐゴシック" pitchFamily="34" charset="-128"/>
            </a:endParaRPr>
          </a:p>
        </p:txBody>
      </p:sp>
      <p:sp>
        <p:nvSpPr>
          <p:cNvPr id="39941" name="Rectangle 10">
            <a:extLst>
              <a:ext uri="{FF2B5EF4-FFF2-40B4-BE49-F238E27FC236}">
                <a16:creationId xmlns:a16="http://schemas.microsoft.com/office/drawing/2014/main" id="{0F5B46AE-308D-54CE-8991-2D2CE99A05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62000"/>
            <a:ext cx="91440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lnSpc>
                <a:spcPct val="95000"/>
              </a:lnSpc>
              <a:spcAft>
                <a:spcPct val="50000"/>
              </a:spcAft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lnSpc>
                <a:spcPct val="95000"/>
              </a:lnSpc>
              <a:spcAft>
                <a:spcPct val="50000"/>
              </a:spcAft>
              <a:buFont typeface="Times"/>
              <a:buChar char="•"/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lnSpc>
                <a:spcPct val="50000"/>
              </a:lnSpc>
              <a:spcAft>
                <a:spcPct val="50000"/>
              </a:spcAft>
              <a:buChar char="–"/>
              <a:defRPr>
                <a:solidFill>
                  <a:schemeClr val="bg2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2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ＭＳ Ｐゴシック" pitchFamily="34" charset="-128"/>
                <a:cs typeface="Tahoma" pitchFamily="34" charset="0"/>
              </a:rPr>
              <a:t>Elliot F. Eisenberg, Ph.D.</a:t>
            </a: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5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itchFamily="34" charset="0"/>
              <a:ea typeface="ＭＳ Ｐゴシック" pitchFamily="34" charset="-128"/>
              <a:cs typeface="Tahoma" pitchFamily="34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ＭＳ Ｐゴシック" pitchFamily="34" charset="-128"/>
                <a:cs typeface="Tahoma" pitchFamily="34" charset="0"/>
              </a:rPr>
              <a:t>Cell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ＭＳ Ｐゴシック" pitchFamily="34" charset="-128"/>
                <a:cs typeface="Tahoma" pitchFamily="34" charset="0"/>
              </a:rPr>
              <a:t>: 202.306.2731</a:t>
            </a: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ＭＳ Ｐゴシック" pitchFamily="34" charset="-128"/>
                <a:cs typeface="Tahoma" pitchFamily="34" charset="0"/>
              </a:rPr>
              <a:t> </a:t>
            </a: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ＭＳ Ｐゴシック" pitchFamily="34" charset="-128"/>
                <a:cs typeface="Tahoma" pitchFamily="34" charset="0"/>
                <a:hlinkClick r:id="rId2"/>
              </a:rPr>
              <a:t>elliot@graphsandlaughs.net</a:t>
            </a:r>
            <a:endParaRPr kumimoji="0" lang="en-US" alt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itchFamily="34" charset="0"/>
              <a:ea typeface="ＭＳ Ｐゴシック" pitchFamily="34" charset="-128"/>
              <a:cs typeface="Tahoma" pitchFamily="34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5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itchFamily="34" charset="0"/>
              <a:ea typeface="ＭＳ Ｐゴシック" pitchFamily="34" charset="-128"/>
              <a:cs typeface="Tahoma" pitchFamily="34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ＭＳ Ｐゴシック" pitchFamily="34" charset="-128"/>
                <a:cs typeface="Tahoma" pitchFamily="34" charset="0"/>
              </a:rPr>
              <a:t>www.econ70.com</a:t>
            </a: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500" b="0" i="0" u="none" strike="noStrike" kern="1200" cap="none" spc="0" normalizeH="0" baseline="0" noProof="0" dirty="0">
              <a:ln>
                <a:noFill/>
              </a:ln>
              <a:solidFill>
                <a:srgbClr val="FFCC99"/>
              </a:solidFill>
              <a:effectLst/>
              <a:uLnTx/>
              <a:uFillTx/>
              <a:latin typeface="Tahoma" pitchFamily="34" charset="0"/>
              <a:ea typeface="ＭＳ Ｐゴシック" pitchFamily="34" charset="-128"/>
              <a:cs typeface="Tahoma" pitchFamily="34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ＭＳ Ｐゴシック" pitchFamily="34" charset="-128"/>
                <a:cs typeface="Tahoma" pitchFamily="34" charset="0"/>
              </a:rPr>
              <a:t>Do you want to get my daily 70-word economics email?</a:t>
            </a: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ＭＳ Ｐゴシック" pitchFamily="34" charset="-128"/>
                <a:cs typeface="Tahoma" pitchFamily="34" charset="0"/>
              </a:rPr>
              <a:t>Please give me your business card or text “bowtie” to 66866</a:t>
            </a: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5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itchFamily="34" charset="0"/>
              <a:ea typeface="ＭＳ Ｐゴシック" pitchFamily="34" charset="-128"/>
              <a:cs typeface="Tahoma" pitchFamily="34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itchFamily="34" charset="0"/>
                <a:ea typeface="ＭＳ Ｐゴシック" pitchFamily="34" charset="-128"/>
                <a:cs typeface="Tahoma" pitchFamily="34" charset="0"/>
              </a:rPr>
              <a:t>Thank </a:t>
            </a:r>
            <a:r>
              <a:rPr kumimoji="0" lang="en-US" altLang="en-US" sz="2800" b="0" i="0" u="sng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Tahoma" pitchFamily="34" charset="0"/>
                <a:ea typeface="ＭＳ Ｐゴシック" pitchFamily="34" charset="-128"/>
                <a:cs typeface="Tahoma" pitchFamily="34" charset="0"/>
              </a:rPr>
              <a:t>YOU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ＭＳ Ｐゴシック" pitchFamily="34" charset="-128"/>
                <a:cs typeface="Tahoma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ahoma" pitchFamily="34" charset="0"/>
                <a:ea typeface="ＭＳ Ｐゴシック" pitchFamily="34" charset="-128"/>
                <a:cs typeface="Tahoma" pitchFamily="34" charset="0"/>
              </a:rPr>
              <a:t>all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ＭＳ Ｐゴシック" pitchFamily="34" charset="-128"/>
                <a:cs typeface="Tahoma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ahoma" pitchFamily="34" charset="0"/>
                <a:ea typeface="ＭＳ Ｐゴシック" pitchFamily="34" charset="-128"/>
                <a:cs typeface="Tahoma" pitchFamily="34" charset="0"/>
              </a:rPr>
              <a:t>very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ＭＳ Ｐゴシック" pitchFamily="34" charset="-128"/>
                <a:cs typeface="Tahoma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ＭＳ Ｐゴシック" pitchFamily="34" charset="-128"/>
                <a:cs typeface="Tahoma" pitchFamily="34" charset="0"/>
              </a:rPr>
              <a:t>very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ＭＳ Ｐゴシック" pitchFamily="34" charset="-128"/>
                <a:cs typeface="Tahoma" pitchFamily="34" charset="0"/>
              </a:rPr>
              <a:t> </a:t>
            </a:r>
            <a:r>
              <a:rPr kumimoji="0" lang="en-US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ahoma" pitchFamily="34" charset="0"/>
                <a:ea typeface="ＭＳ Ｐゴシック" pitchFamily="34" charset="-128"/>
                <a:cs typeface="Tahoma" pitchFamily="34" charset="0"/>
              </a:rPr>
              <a:t>much!</a:t>
            </a: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5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Tahoma" pitchFamily="34" charset="0"/>
              <a:ea typeface="ＭＳ Ｐゴシック" pitchFamily="34" charset="-128"/>
              <a:cs typeface="Tahoma" pitchFamily="34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663">
                    <a:lumMod val="50000"/>
                    <a:lumOff val="50000"/>
                  </a:srgbClr>
                </a:solidFill>
                <a:effectLst/>
                <a:uLnTx/>
                <a:uFillTx/>
                <a:latin typeface="Tahoma" pitchFamily="34" charset="0"/>
                <a:ea typeface="ＭＳ Ｐゴシック" pitchFamily="34" charset="-128"/>
              </a:rPr>
              <a:t>@ECON70</a:t>
            </a: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FCC99"/>
              </a:solidFill>
              <a:effectLst/>
              <a:uLnTx/>
              <a:uFillTx/>
              <a:latin typeface="Tahoma" pitchFamily="34" charset="0"/>
              <a:ea typeface="ＭＳ Ｐゴシック" pitchFamily="34" charset="-128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CC99"/>
              </a:solidFill>
              <a:effectLst/>
              <a:uLnTx/>
              <a:uFillTx/>
              <a:latin typeface="Tahoma" pitchFamily="34" charset="0"/>
              <a:ea typeface="ＭＳ Ｐゴシック" pitchFamily="34" charset="-128"/>
            </a:endParaRPr>
          </a:p>
        </p:txBody>
      </p:sp>
      <p:sp>
        <p:nvSpPr>
          <p:cNvPr id="41990" name="Text Box 11">
            <a:extLst>
              <a:ext uri="{FF2B5EF4-FFF2-40B4-BE49-F238E27FC236}">
                <a16:creationId xmlns:a16="http://schemas.microsoft.com/office/drawing/2014/main" id="{F03403AF-E02C-A3F7-C12D-D19E387179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6203"/>
            <a:ext cx="9144000" cy="685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ＭＳ Ｐゴシック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itchFamily="34" charset="0"/>
                <a:ea typeface="ＭＳ Ｐゴシック"/>
                <a:cs typeface="Tahoma" pitchFamily="34" charset="0"/>
              </a:rPr>
              <a:t>ANY QUESTIONS?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itchFamily="34" charset="0"/>
              <a:ea typeface="ＭＳ Ｐゴシック"/>
              <a:cs typeface="Tahoma" pitchFamily="34" charset="0"/>
            </a:endParaRPr>
          </a:p>
        </p:txBody>
      </p:sp>
      <p:pic>
        <p:nvPicPr>
          <p:cNvPr id="39943" name="Picture 4" descr="C:\Users\RF\Dropbox\GraphsandLaughs\Business Card\Graphs&amp;Laughs_LOGO.jpg">
            <a:extLst>
              <a:ext uri="{FF2B5EF4-FFF2-40B4-BE49-F238E27FC236}">
                <a16:creationId xmlns:a16="http://schemas.microsoft.com/office/drawing/2014/main" id="{D1DC39D8-35F9-1AAB-0E40-211076A01A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3639" y="5232401"/>
            <a:ext cx="4276725" cy="153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4789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8"/>
          <p:cNvSpPr>
            <a:spLocks noGrp="1"/>
          </p:cNvSpPr>
          <p:nvPr>
            <p:ph type="title"/>
          </p:nvPr>
        </p:nvSpPr>
        <p:spPr>
          <a:xfrm>
            <a:off x="2" y="0"/>
            <a:ext cx="9143999" cy="691116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Single-Family and Multifamily Starts</a:t>
            </a:r>
            <a:br>
              <a:rPr lang="en-US" sz="1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en-US" sz="1800" dirty="0"/>
              <a:t>SF starts struggle, MF starts are improving</a:t>
            </a:r>
            <a:endParaRPr lang="en-US" sz="1800" dirty="0">
              <a:solidFill>
                <a:srgbClr val="002060"/>
              </a:solidFill>
            </a:endParaRPr>
          </a:p>
        </p:txBody>
      </p:sp>
      <p:sp>
        <p:nvSpPr>
          <p:cNvPr id="2" name="AutoShape 2" descr="https://research.stlouisfed.org/fred2/graph/image.php?dbeta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ＭＳ Ｐゴシック" charset="-12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058D76-BC1D-36DE-565C-94AA9F5CCF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98845"/>
            <a:ext cx="9144000" cy="5211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526421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" y="2"/>
            <a:ext cx="9143999" cy="69111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Real Personal Consumption Expenditures 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sz="1600" dirty="0">
                <a:solidFill>
                  <a:srgbClr val="FF0000"/>
                </a:solidFill>
              </a:rPr>
              <a:t>It remains largely on trend, but of late is weaker</a:t>
            </a:r>
            <a:endParaRPr lang="en-US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CE061F-529D-2944-B151-8A3B48129D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" y="1020026"/>
            <a:ext cx="9143998" cy="5211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739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0"/>
            <a:ext cx="9144000" cy="691116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Real Disposable Personal Income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sz="1600" dirty="0">
                <a:solidFill>
                  <a:srgbClr val="FF0000"/>
                </a:solidFill>
              </a:rPr>
              <a:t>It is well above pre-Covid, but slightly below trend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7A4F3B-DC1C-4764-D7FC-2A0F4EA43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99245"/>
            <a:ext cx="9144000" cy="5211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2755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 bwMode="auto">
          <a:xfrm>
            <a:off x="0" y="2"/>
            <a:ext cx="9144000" cy="69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ＭＳ Ｐゴシック"/>
                <a:cs typeface="+mj-cs"/>
              </a:rPr>
              <a:t>Household Savings Rate </a:t>
            </a:r>
            <a:b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ＭＳ Ｐゴシック"/>
                <a:cs typeface="+mj-cs"/>
              </a:rPr>
            </a:br>
            <a:r>
              <a: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ＭＳ Ｐゴシック"/>
                <a:cs typeface="+mj-cs"/>
              </a:rPr>
              <a:t>It is improving but still low at 4.5%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D19478B-B63F-BEC4-D640-5E2D67923C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071980"/>
            <a:ext cx="9143999" cy="5211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381127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4_NAHB_blue_presentation_pc_2007_v1">
  <a:themeElements>
    <a:clrScheme name="Custom 8">
      <a:dk1>
        <a:srgbClr val="002663"/>
      </a:dk1>
      <a:lt1>
        <a:srgbClr val="FFFFFF"/>
      </a:lt1>
      <a:dk2>
        <a:srgbClr val="838383"/>
      </a:dk2>
      <a:lt2>
        <a:srgbClr val="FFFFFF"/>
      </a:lt2>
      <a:accent1>
        <a:srgbClr val="C4C4C4"/>
      </a:accent1>
      <a:accent2>
        <a:srgbClr val="00AAE5"/>
      </a:accent2>
      <a:accent3>
        <a:srgbClr val="CC092F"/>
      </a:accent3>
      <a:accent4>
        <a:srgbClr val="662439"/>
      </a:accent4>
      <a:accent5>
        <a:srgbClr val="838383"/>
      </a:accent5>
      <a:accent6>
        <a:srgbClr val="B7A772"/>
      </a:accent6>
      <a:hlink>
        <a:srgbClr val="CC092F"/>
      </a:hlink>
      <a:folHlink>
        <a:srgbClr val="662439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3_NAHB_blue_presentation_pc_2007_v1">
  <a:themeElements>
    <a:clrScheme name="Custom 8">
      <a:dk1>
        <a:srgbClr val="002663"/>
      </a:dk1>
      <a:lt1>
        <a:srgbClr val="FFFFFF"/>
      </a:lt1>
      <a:dk2>
        <a:srgbClr val="838383"/>
      </a:dk2>
      <a:lt2>
        <a:srgbClr val="FFFFFF"/>
      </a:lt2>
      <a:accent1>
        <a:srgbClr val="C4C4C4"/>
      </a:accent1>
      <a:accent2>
        <a:srgbClr val="00AAE5"/>
      </a:accent2>
      <a:accent3>
        <a:srgbClr val="CC092F"/>
      </a:accent3>
      <a:accent4>
        <a:srgbClr val="662439"/>
      </a:accent4>
      <a:accent5>
        <a:srgbClr val="838383"/>
      </a:accent5>
      <a:accent6>
        <a:srgbClr val="B7A772"/>
      </a:accent6>
      <a:hlink>
        <a:srgbClr val="CC092F"/>
      </a:hlink>
      <a:folHlink>
        <a:srgbClr val="662439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NAHB_blue_presentation_pc_2007_v1">
  <a:themeElements>
    <a:clrScheme name="Custom 8">
      <a:dk1>
        <a:srgbClr val="002663"/>
      </a:dk1>
      <a:lt1>
        <a:srgbClr val="FFFFFF"/>
      </a:lt1>
      <a:dk2>
        <a:srgbClr val="838383"/>
      </a:dk2>
      <a:lt2>
        <a:srgbClr val="FFFFFF"/>
      </a:lt2>
      <a:accent1>
        <a:srgbClr val="C4C4C4"/>
      </a:accent1>
      <a:accent2>
        <a:srgbClr val="00AAE5"/>
      </a:accent2>
      <a:accent3>
        <a:srgbClr val="CC092F"/>
      </a:accent3>
      <a:accent4>
        <a:srgbClr val="662439"/>
      </a:accent4>
      <a:accent5>
        <a:srgbClr val="838383"/>
      </a:accent5>
      <a:accent6>
        <a:srgbClr val="B7A772"/>
      </a:accent6>
      <a:hlink>
        <a:srgbClr val="CC092F"/>
      </a:hlink>
      <a:folHlink>
        <a:srgbClr val="662439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2_NAHB_blue_presentation_pc_2007_v1">
  <a:themeElements>
    <a:clrScheme name="Custom 8">
      <a:dk1>
        <a:srgbClr val="002663"/>
      </a:dk1>
      <a:lt1>
        <a:srgbClr val="FFFFFF"/>
      </a:lt1>
      <a:dk2>
        <a:srgbClr val="838383"/>
      </a:dk2>
      <a:lt2>
        <a:srgbClr val="FFFFFF"/>
      </a:lt2>
      <a:accent1>
        <a:srgbClr val="C4C4C4"/>
      </a:accent1>
      <a:accent2>
        <a:srgbClr val="00AAE5"/>
      </a:accent2>
      <a:accent3>
        <a:srgbClr val="CC092F"/>
      </a:accent3>
      <a:accent4>
        <a:srgbClr val="662439"/>
      </a:accent4>
      <a:accent5>
        <a:srgbClr val="838383"/>
      </a:accent5>
      <a:accent6>
        <a:srgbClr val="B7A772"/>
      </a:accent6>
      <a:hlink>
        <a:srgbClr val="CC092F"/>
      </a:hlink>
      <a:folHlink>
        <a:srgbClr val="662439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_NAHB_blue_presentation_pc_2007_v1">
  <a:themeElements>
    <a:clrScheme name="Custom 8">
      <a:dk1>
        <a:srgbClr val="002663"/>
      </a:dk1>
      <a:lt1>
        <a:srgbClr val="FFFFFF"/>
      </a:lt1>
      <a:dk2>
        <a:srgbClr val="838383"/>
      </a:dk2>
      <a:lt2>
        <a:srgbClr val="FFFFFF"/>
      </a:lt2>
      <a:accent1>
        <a:srgbClr val="C4C4C4"/>
      </a:accent1>
      <a:accent2>
        <a:srgbClr val="00AAE5"/>
      </a:accent2>
      <a:accent3>
        <a:srgbClr val="CC092F"/>
      </a:accent3>
      <a:accent4>
        <a:srgbClr val="662439"/>
      </a:accent4>
      <a:accent5>
        <a:srgbClr val="838383"/>
      </a:accent5>
      <a:accent6>
        <a:srgbClr val="B7A772"/>
      </a:accent6>
      <a:hlink>
        <a:srgbClr val="CC092F"/>
      </a:hlink>
      <a:folHlink>
        <a:srgbClr val="662439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_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43_NAHB_blue_presentation_pc_2007_v1">
  <a:themeElements>
    <a:clrScheme name="Custom 8">
      <a:dk1>
        <a:srgbClr val="002663"/>
      </a:dk1>
      <a:lt1>
        <a:srgbClr val="FFFFFF"/>
      </a:lt1>
      <a:dk2>
        <a:srgbClr val="838383"/>
      </a:dk2>
      <a:lt2>
        <a:srgbClr val="FFFFFF"/>
      </a:lt2>
      <a:accent1>
        <a:srgbClr val="C4C4C4"/>
      </a:accent1>
      <a:accent2>
        <a:srgbClr val="00AAE5"/>
      </a:accent2>
      <a:accent3>
        <a:srgbClr val="CC092F"/>
      </a:accent3>
      <a:accent4>
        <a:srgbClr val="662439"/>
      </a:accent4>
      <a:accent5>
        <a:srgbClr val="838383"/>
      </a:accent5>
      <a:accent6>
        <a:srgbClr val="B7A772"/>
      </a:accent6>
      <a:hlink>
        <a:srgbClr val="CC092F"/>
      </a:hlink>
      <a:folHlink>
        <a:srgbClr val="662439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39109</TotalTime>
  <Words>2032</Words>
  <Application>Microsoft Office PowerPoint</Application>
  <PresentationFormat>On-screen Show (4:3)</PresentationFormat>
  <Paragraphs>306</Paragraphs>
  <Slides>56</Slides>
  <Notes>50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56</vt:i4>
      </vt:variant>
    </vt:vector>
  </HeadingPairs>
  <TitlesOfParts>
    <vt:vector size="72" baseType="lpstr">
      <vt:lpstr>Arial</vt:lpstr>
      <vt:lpstr>Calibri</vt:lpstr>
      <vt:lpstr>Calibri Light</vt:lpstr>
      <vt:lpstr>Lucida Sans</vt:lpstr>
      <vt:lpstr>Roboto</vt:lpstr>
      <vt:lpstr>Tahoma</vt:lpstr>
      <vt:lpstr>Times</vt:lpstr>
      <vt:lpstr>Office Theme</vt:lpstr>
      <vt:lpstr>14_NAHB_blue_presentation_pc_2007_v1</vt:lpstr>
      <vt:lpstr>23_NAHB_blue_presentation_pc_2007_v1</vt:lpstr>
      <vt:lpstr>NAHB_blue_presentation_pc_2007_v1</vt:lpstr>
      <vt:lpstr>12_Office Theme</vt:lpstr>
      <vt:lpstr>42_NAHB_blue_presentation_pc_2007_v1</vt:lpstr>
      <vt:lpstr>1_NAHB_blue_presentation_pc_2007_v1</vt:lpstr>
      <vt:lpstr>1_Office 2013 - 2022 Theme</vt:lpstr>
      <vt:lpstr>43_NAHB_blue_presentation_pc_2007_v1</vt:lpstr>
      <vt:lpstr>THE US ECONOMY:    REMARKABLY RESILIANT, SO FAR </vt:lpstr>
      <vt:lpstr>PowerPoint Presentation</vt:lpstr>
      <vt:lpstr>US Light Vehicle Sales  Car sales are light at 15.3 million/year </vt:lpstr>
      <vt:lpstr>Existing Home Sales Are Soft They rise in 2025 as rates fall, inventory rises, and sellers must sell </vt:lpstr>
      <vt:lpstr>PowerPoint Presentation</vt:lpstr>
      <vt:lpstr>Single-Family and Multifamily Starts SF starts struggle, MF starts are improving</vt:lpstr>
      <vt:lpstr>Real Personal Consumption Expenditures  It remains largely on trend, but of late is weaker</vt:lpstr>
      <vt:lpstr>Real Disposable Personal Income It is well above pre-Covid, but slightly below trend</vt:lpstr>
      <vt:lpstr>PowerPoint Presentation</vt:lpstr>
      <vt:lpstr>PowerPoint Presentation</vt:lpstr>
      <vt:lpstr>The Stock Market Rebounds Lower rate expectations, strong corporate profits, strong AI spending </vt:lpstr>
      <vt:lpstr>PowerPoint Presentation</vt:lpstr>
      <vt:lpstr>Non-Revolving Credit Growth Slows Revolving credit growth is weak and is now declining</vt:lpstr>
      <vt:lpstr>Consumer Spending Since 1990      The top 10% are driving spending</vt:lpstr>
      <vt:lpstr>PowerPoint Presentation</vt:lpstr>
      <vt:lpstr>Inventory to Sales Ratios Retail inventories are flat and below their pre-covid level</vt:lpstr>
      <vt:lpstr>Capacity Utilization Rates  Well below pre-Covid levels, and again declining</vt:lpstr>
      <vt:lpstr>Real Capital Goods Orders  Firms are investing in IP. Think software and AI, but not much else </vt:lpstr>
      <vt:lpstr>Trump is the 47th President   As for his major economic policies… </vt:lpstr>
      <vt:lpstr>Average US Effective Tariff on Imported Good  Rates are higher and variable</vt:lpstr>
      <vt:lpstr>The Trade Deficit Tariff frontrunning driven the deficit way up and then down</vt:lpstr>
      <vt:lpstr>Banks are Tightening Lending C&amp;I Loan Standards Since the start of 2025 standards are higher </vt:lpstr>
      <vt:lpstr>The Monetary Supply It is again growing</vt:lpstr>
      <vt:lpstr>The Yield Curve is Barely Normal 1-Year Treasury Yield – 10-Year Treasury Yield. 1yr should fall more </vt:lpstr>
      <vt:lpstr>US Economic Policy Uncertainty It’s quite elevated </vt:lpstr>
      <vt:lpstr>University of Michigan Consumer Sentiment Index   DOGE cuts, tariffs, inflation, higher rates, reduced net immigration and job cuts</vt:lpstr>
      <vt:lpstr>Conference Board Consumer Confidence Confidence has noticeably declined</vt:lpstr>
      <vt:lpstr>Small Business Confidence  It’s above its 51-year average of 98. The Trump bump is recovering</vt:lpstr>
      <vt:lpstr>ISM Manufacturing Index    Manufacturing has been in a long recession     </vt:lpstr>
      <vt:lpstr>ISM Services  This is worrying</vt:lpstr>
      <vt:lpstr>PowerPoint Presentation</vt:lpstr>
      <vt:lpstr>Historical Job Growth  It is lower but has stabilized</vt:lpstr>
      <vt:lpstr>The Unemployment Rate The rate is low and stable at 4.1%</vt:lpstr>
      <vt:lpstr>The Labor Force Participation Rate Is slowly declining as the nation ages</vt:lpstr>
      <vt:lpstr>Working Part Time and Unhappy About It!    It is clearly rising</vt:lpstr>
      <vt:lpstr>Quit Rates  Workers were quitting in droves, but much less so now</vt:lpstr>
      <vt:lpstr>The Number of Permanent Job Losses It is clearly rising</vt:lpstr>
      <vt:lpstr>Y-o-Y Percent Change in Hourly Earnings Wage growth is clearly weakening</vt:lpstr>
      <vt:lpstr>Total Compensation: It’s Falling but Still High  This measure includes bonuses</vt:lpstr>
      <vt:lpstr>Involuntary Separations Claims remain very low but are rising of late</vt:lpstr>
      <vt:lpstr>Continuing Unemployment Claims  It appeared to plateau but is now clearly rising </vt:lpstr>
      <vt:lpstr>PowerPoint Presentation</vt:lpstr>
      <vt:lpstr>PowerPoint Presentation</vt:lpstr>
      <vt:lpstr>Oil Prices Flatten  This tells us that global supply is satisfactory</vt:lpstr>
      <vt:lpstr>PCE and Core PCE Price Index Focus on core (red) inflation </vt:lpstr>
      <vt:lpstr>CPI: Inflationary Pressures Are inflationary pressures rising? </vt:lpstr>
      <vt:lpstr>Federal Reserve Behavior Most likely scenario </vt:lpstr>
      <vt:lpstr>PowerPoint Presentation</vt:lpstr>
      <vt:lpstr>States Growing the Fastest  7/1/23-6/30/24 </vt:lpstr>
      <vt:lpstr>Population Growth by State: 2023 - 2024 Best in Texas, the Intermountain West and the South.   </vt:lpstr>
      <vt:lpstr>Demographics Are Good Demand will be strong for years </vt:lpstr>
      <vt:lpstr>Population Growth by County: 2021-2022 Best all over the place. Pandemic related. Will it persist?  </vt:lpstr>
      <vt:lpstr>Population Growth by County: 2022-2023 Best all over the place. Pandemic related. Will it persist?  </vt:lpstr>
      <vt:lpstr>Population Growth by County: 2023-2024 Best all over the place. Pandemic related. Will it persist?  </vt:lpstr>
      <vt:lpstr>PowerPoint Presentation</vt:lpstr>
      <vt:lpstr>PowerPoint Presentation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RF</dc:creator>
  <cp:lastModifiedBy>Emily Saving</cp:lastModifiedBy>
  <cp:revision>2547</cp:revision>
  <cp:lastPrinted>2016-08-20T22:36:05Z</cp:lastPrinted>
  <dcterms:created xsi:type="dcterms:W3CDTF">2014-01-01T21:22:27Z</dcterms:created>
  <dcterms:modified xsi:type="dcterms:W3CDTF">2025-07-23T21:13:46Z</dcterms:modified>
</cp:coreProperties>
</file>